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2" r:id="rId3"/>
    <p:sldId id="258" r:id="rId4"/>
    <p:sldId id="299" r:id="rId5"/>
    <p:sldId id="304" r:id="rId6"/>
    <p:sldId id="303" r:id="rId7"/>
    <p:sldId id="305" r:id="rId8"/>
    <p:sldId id="262" r:id="rId9"/>
    <p:sldId id="307" r:id="rId10"/>
    <p:sldId id="264" r:id="rId11"/>
    <p:sldId id="265" r:id="rId12"/>
    <p:sldId id="266" r:id="rId13"/>
    <p:sldId id="309" r:id="rId14"/>
    <p:sldId id="290" r:id="rId15"/>
    <p:sldId id="268" r:id="rId16"/>
    <p:sldId id="269" r:id="rId17"/>
    <p:sldId id="270" r:id="rId18"/>
    <p:sldId id="271" r:id="rId19"/>
    <p:sldId id="272" r:id="rId20"/>
    <p:sldId id="273" r:id="rId21"/>
    <p:sldId id="311" r:id="rId22"/>
    <p:sldId id="312" r:id="rId23"/>
    <p:sldId id="276" r:id="rId24"/>
    <p:sldId id="278" r:id="rId25"/>
    <p:sldId id="313" r:id="rId26"/>
    <p:sldId id="314" r:id="rId27"/>
    <p:sldId id="280" r:id="rId28"/>
    <p:sldId id="281" r:id="rId29"/>
    <p:sldId id="282" r:id="rId30"/>
    <p:sldId id="283" r:id="rId31"/>
    <p:sldId id="284" r:id="rId32"/>
    <p:sldId id="285" r:id="rId33"/>
    <p:sldId id="286" r:id="rId34"/>
    <p:sldId id="287" r:id="rId35"/>
    <p:sldId id="317" r:id="rId36"/>
    <p:sldId id="288" r:id="rId37"/>
    <p:sldId id="318" r:id="rId38"/>
    <p:sldId id="319" r:id="rId39"/>
  </p:sldIdLst>
  <p:sldSz cx="9144000" cy="6858000" type="screen4x3"/>
  <p:notesSz cx="6858000" cy="9144000"/>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E5895F-94E2-4B50-81D4-63E12D7E9BA9}" type="datetimeFigureOut">
              <a:rPr lang="en-US" smtClean="0"/>
              <a:t>04/07/2016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756218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E5895F-94E2-4B50-81D4-63E12D7E9BA9}" type="datetimeFigureOut">
              <a:rPr lang="en-US" smtClean="0"/>
              <a:t>04/07/2016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1752897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E5895F-94E2-4B50-81D4-63E12D7E9BA9}" type="datetimeFigureOut">
              <a:rPr lang="en-US" smtClean="0"/>
              <a:t>04/07/2016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1354264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E5895F-94E2-4B50-81D4-63E12D7E9BA9}" type="datetimeFigureOut">
              <a:rPr lang="en-US" smtClean="0"/>
              <a:t>04/07/2016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2554918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E5895F-94E2-4B50-81D4-63E12D7E9BA9}" type="datetimeFigureOut">
              <a:rPr lang="en-US" smtClean="0"/>
              <a:t>04/07/2016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3170167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E5895F-94E2-4B50-81D4-63E12D7E9BA9}" type="datetimeFigureOut">
              <a:rPr lang="en-US" smtClean="0"/>
              <a:t>04/07/2016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1375029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E5895F-94E2-4B50-81D4-63E12D7E9BA9}" type="datetimeFigureOut">
              <a:rPr lang="en-US" smtClean="0"/>
              <a:t>04/07/2016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2046727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E5895F-94E2-4B50-81D4-63E12D7E9BA9}" type="datetimeFigureOut">
              <a:rPr lang="en-US" smtClean="0"/>
              <a:t>04/07/2016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417908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E5895F-94E2-4B50-81D4-63E12D7E9BA9}" type="datetimeFigureOut">
              <a:rPr lang="en-US" smtClean="0"/>
              <a:t>04/07/2016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293907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E5895F-94E2-4B50-81D4-63E12D7E9BA9}" type="datetimeFigureOut">
              <a:rPr lang="en-US" smtClean="0"/>
              <a:t>04/07/2016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3353244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E5895F-94E2-4B50-81D4-63E12D7E9BA9}" type="datetimeFigureOut">
              <a:rPr lang="en-US" smtClean="0"/>
              <a:t>04/07/2016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F4567-8C5B-493D-8D1B-24F43C255848}" type="slidenum">
              <a:rPr lang="en-US" smtClean="0"/>
              <a:t>‹#›</a:t>
            </a:fld>
            <a:endParaRPr lang="en-US"/>
          </a:p>
        </p:txBody>
      </p:sp>
    </p:spTree>
    <p:extLst>
      <p:ext uri="{BB962C8B-B14F-4D97-AF65-F5344CB8AC3E}">
        <p14:creationId xmlns:p14="http://schemas.microsoft.com/office/powerpoint/2010/main" val="3633881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E5895F-94E2-4B50-81D4-63E12D7E9BA9}" type="datetimeFigureOut">
              <a:rPr lang="en-US" smtClean="0"/>
              <a:t>04/07/2016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1F4567-8C5B-493D-8D1B-24F43C255848}" type="slidenum">
              <a:rPr lang="en-US" smtClean="0"/>
              <a:t>‹#›</a:t>
            </a:fld>
            <a:endParaRPr lang="en-US"/>
          </a:p>
        </p:txBody>
      </p:sp>
    </p:spTree>
    <p:extLst>
      <p:ext uri="{BB962C8B-B14F-4D97-AF65-F5344CB8AC3E}">
        <p14:creationId xmlns:p14="http://schemas.microsoft.com/office/powerpoint/2010/main" val="3526607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
            <a:ext cx="7772400" cy="1470025"/>
          </a:xfrm>
        </p:spPr>
        <p:txBody>
          <a:bodyPr>
            <a:normAutofit/>
          </a:bodyPr>
          <a:lstStyle/>
          <a:p>
            <a:r>
              <a:rPr lang="en-US" sz="2400" b="1" dirty="0" smtClean="0"/>
              <a:t>PHÒNG GD&amp;ĐT QUẬN LONG BIÊN</a:t>
            </a:r>
            <a:br>
              <a:rPr lang="en-US" sz="2400" b="1" dirty="0" smtClean="0"/>
            </a:br>
            <a:r>
              <a:rPr lang="en-US" sz="2400" b="1" dirty="0" smtClean="0"/>
              <a:t>TRƯỜNG MN ĐÔ THỊ VIỆT HƯNG</a:t>
            </a:r>
            <a:endParaRPr lang="en-US" sz="2400" b="1" dirty="0"/>
          </a:p>
        </p:txBody>
      </p:sp>
      <p:sp>
        <p:nvSpPr>
          <p:cNvPr id="4" name="Title 1"/>
          <p:cNvSpPr txBox="1">
            <a:spLocks/>
          </p:cNvSpPr>
          <p:nvPr/>
        </p:nvSpPr>
        <p:spPr>
          <a:xfrm>
            <a:off x="0" y="3635375"/>
            <a:ext cx="9144000" cy="784225"/>
          </a:xfrm>
          <a:prstGeom prst="rect">
            <a:avLst/>
          </a:prstGeom>
        </p:spPr>
        <p:txBody>
          <a:bodyPr vert="horz" lIns="91440" tIns="45720" rIns="91440" bIns="45720" rtlCol="0" anchor="ctr">
            <a:prstTxWarp prst="textArchUp">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solidFill>
                  <a:srgbClr val="FF0000"/>
                </a:solidFill>
                <a:effectLst>
                  <a:outerShdw blurRad="38100" dist="38100" dir="2700000" algn="tl">
                    <a:srgbClr val="000000">
                      <a:alpha val="43137"/>
                    </a:srgbClr>
                  </a:outerShdw>
                </a:effectLst>
              </a:rPr>
              <a:t>XÂY DỰNG KẾ HOẠCH GIÁO DỤC</a:t>
            </a:r>
            <a:endParaRPr lang="en-US" b="1" dirty="0">
              <a:solidFill>
                <a:srgbClr val="FF0000"/>
              </a:solidFill>
              <a:effectLst>
                <a:outerShdw blurRad="38100" dist="38100" dir="2700000" algn="tl">
                  <a:srgbClr val="000000">
                    <a:alpha val="43137"/>
                  </a:srgbClr>
                </a:outerShdw>
              </a:effectLst>
            </a:endParaRPr>
          </a:p>
        </p:txBody>
      </p:sp>
      <p:pic>
        <p:nvPicPr>
          <p:cNvPr id="5" name="Picture 2" descr="D:\Linh Tinh\logotruo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5810" y="1447800"/>
            <a:ext cx="1418571" cy="1405483"/>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762000" y="34290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0000FF"/>
                </a:solidFill>
                <a:effectLst>
                  <a:outerShdw blurRad="38100" dist="38100" dir="2700000" algn="tl">
                    <a:srgbClr val="000000">
                      <a:alpha val="43137"/>
                    </a:srgbClr>
                  </a:outerShdw>
                </a:effectLst>
              </a:rPr>
              <a:t>Báo cáo viên: Trần Thị Hoàng Lâm</a:t>
            </a:r>
            <a:endParaRPr lang="en-US" sz="2800" b="1" dirty="0">
              <a:solidFill>
                <a:srgbClr val="0000FF"/>
              </a:solidFill>
              <a:effectLst>
                <a:outerShdw blurRad="38100" dist="38100" dir="2700000" algn="tl">
                  <a:srgbClr val="000000">
                    <a:alpha val="43137"/>
                  </a:srgbClr>
                </a:outerShdw>
              </a:effectLst>
            </a:endParaRPr>
          </a:p>
        </p:txBody>
      </p:sp>
      <p:sp>
        <p:nvSpPr>
          <p:cNvPr id="7" name="Title 1"/>
          <p:cNvSpPr txBox="1">
            <a:spLocks/>
          </p:cNvSpPr>
          <p:nvPr/>
        </p:nvSpPr>
        <p:spPr>
          <a:xfrm>
            <a:off x="762000" y="58674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effectLst>
                  <a:outerShdw blurRad="38100" dist="38100" dir="2700000" algn="tl">
                    <a:srgbClr val="000000">
                      <a:alpha val="43137"/>
                    </a:srgbClr>
                  </a:outerShdw>
                </a:effectLst>
              </a:rPr>
              <a:t>Long biên, ngày 5 tháng 7 năm 2016</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29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III. CÁC LOẠI KẾ HOẠCH THỰC HIỆN CHƯƠNG TRÌNH GDMN</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8" name="Hexagon 7"/>
          <p:cNvSpPr/>
          <p:nvPr/>
        </p:nvSpPr>
        <p:spPr>
          <a:xfrm>
            <a:off x="381000" y="1524000"/>
            <a:ext cx="4038600" cy="2971800"/>
          </a:xfrm>
          <a:prstGeom prst="hexagon">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spcBef>
                <a:spcPts val="600"/>
              </a:spcBef>
              <a:spcAft>
                <a:spcPts val="600"/>
              </a:spcAft>
            </a:pPr>
            <a:r>
              <a:rPr lang="vi-VN" sz="2000" b="1" i="1" dirty="0">
                <a:solidFill>
                  <a:srgbClr val="FFFF00"/>
                </a:solidFill>
                <a:latin typeface="Times New Roman" pitchFamily="18" charset="0"/>
              </a:rPr>
              <a:t>Kế hoạch </a:t>
            </a:r>
            <a:r>
              <a:rPr lang="en-US" sz="2000" b="1" i="1" dirty="0" smtClean="0">
                <a:solidFill>
                  <a:srgbClr val="FFFF00"/>
                </a:solidFill>
                <a:latin typeface="Times New Roman" pitchFamily="18" charset="0"/>
              </a:rPr>
              <a:t>GD </a:t>
            </a:r>
            <a:r>
              <a:rPr lang="vi-VN" sz="2000" b="1" i="1" dirty="0" smtClean="0">
                <a:solidFill>
                  <a:srgbClr val="FFFF00"/>
                </a:solidFill>
                <a:latin typeface="Times New Roman" pitchFamily="18" charset="0"/>
              </a:rPr>
              <a:t>năm </a:t>
            </a:r>
            <a:r>
              <a:rPr lang="vi-VN" sz="2000" b="1" i="1" dirty="0">
                <a:solidFill>
                  <a:srgbClr val="FFFF00"/>
                </a:solidFill>
                <a:latin typeface="Times New Roman" pitchFamily="18" charset="0"/>
              </a:rPr>
              <a:t>học</a:t>
            </a:r>
            <a:r>
              <a:rPr lang="vi-VN" sz="2000" b="1" i="1" dirty="0" smtClean="0">
                <a:solidFill>
                  <a:srgbClr val="FFFF00"/>
                </a:solidFill>
                <a:latin typeface="Times New Roman" pitchFamily="18" charset="0"/>
              </a:rPr>
              <a:t>:</a:t>
            </a:r>
            <a:endParaRPr lang="en-US" sz="2000" b="1" i="1" dirty="0" smtClean="0">
              <a:solidFill>
                <a:srgbClr val="FFFF00"/>
              </a:solidFill>
              <a:latin typeface="Times New Roman" pitchFamily="18" charset="0"/>
            </a:endParaRPr>
          </a:p>
          <a:p>
            <a:pPr algn="ctr">
              <a:spcBef>
                <a:spcPts val="600"/>
              </a:spcBef>
              <a:spcAft>
                <a:spcPts val="600"/>
              </a:spcAft>
            </a:pPr>
            <a:r>
              <a:rPr lang="vi-VN" sz="2000" dirty="0" smtClean="0">
                <a:latin typeface="Times New Roman" pitchFamily="18" charset="0"/>
              </a:rPr>
              <a:t>Là </a:t>
            </a:r>
            <a:r>
              <a:rPr lang="vi-VN" sz="2000" dirty="0">
                <a:latin typeface="Times New Roman" pitchFamily="18" charset="0"/>
              </a:rPr>
              <a:t>những dự kiến về mục tiêu, </a:t>
            </a:r>
            <a:r>
              <a:rPr lang="en-US" sz="2000" dirty="0">
                <a:latin typeface="Times New Roman" pitchFamily="18" charset="0"/>
              </a:rPr>
              <a:t>ND</a:t>
            </a:r>
            <a:r>
              <a:rPr lang="vi-VN" sz="2000" dirty="0">
                <a:latin typeface="Times New Roman" pitchFamily="18" charset="0"/>
              </a:rPr>
              <a:t>, </a:t>
            </a:r>
            <a:r>
              <a:rPr lang="en-US" sz="2000" dirty="0">
                <a:latin typeface="Times New Roman" pitchFamily="18" charset="0"/>
              </a:rPr>
              <a:t>HĐGD</a:t>
            </a:r>
            <a:r>
              <a:rPr lang="vi-VN" sz="2000" dirty="0">
                <a:latin typeface="Times New Roman" pitchFamily="18" charset="0"/>
              </a:rPr>
              <a:t>, các sự kiện diễn ra trong một năm học, nhằm đạt được mục tiêu của Chương trình </a:t>
            </a:r>
            <a:r>
              <a:rPr lang="en-US" sz="2000" dirty="0">
                <a:latin typeface="Times New Roman" pitchFamily="18" charset="0"/>
              </a:rPr>
              <a:t>GDMN</a:t>
            </a:r>
            <a:r>
              <a:rPr lang="vi-VN" sz="2000" dirty="0" smtClean="0">
                <a:latin typeface="Times New Roman" pitchFamily="18" charset="0"/>
              </a:rPr>
              <a:t>.</a:t>
            </a:r>
            <a:endParaRPr lang="en-US" sz="2000" dirty="0">
              <a:latin typeface="Times New Roman" pitchFamily="18" charset="0"/>
            </a:endParaRPr>
          </a:p>
        </p:txBody>
      </p:sp>
      <p:sp>
        <p:nvSpPr>
          <p:cNvPr id="9" name="Hexagon 8"/>
          <p:cNvSpPr/>
          <p:nvPr/>
        </p:nvSpPr>
        <p:spPr>
          <a:xfrm>
            <a:off x="4800600" y="1524000"/>
            <a:ext cx="4038600" cy="29718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spcAft>
                <a:spcPts val="600"/>
              </a:spcAft>
            </a:pPr>
            <a:r>
              <a:rPr lang="vi-VN" sz="2000" b="1" i="1" dirty="0">
                <a:solidFill>
                  <a:srgbClr val="FFFF00"/>
                </a:solidFill>
                <a:latin typeface="Times New Roman" pitchFamily="18" charset="0"/>
              </a:rPr>
              <a:t>Kế hoạch tháng/sự kiện/nội dung liên quan</a:t>
            </a:r>
            <a:r>
              <a:rPr lang="vi-VN" sz="2000" b="1" i="1" dirty="0" smtClean="0">
                <a:solidFill>
                  <a:srgbClr val="FFFF00"/>
                </a:solidFill>
                <a:latin typeface="Times New Roman" pitchFamily="18" charset="0"/>
              </a:rPr>
              <a:t>:</a:t>
            </a:r>
            <a:endParaRPr lang="en-US" sz="2000" b="1" i="1" dirty="0" smtClean="0">
              <a:solidFill>
                <a:srgbClr val="FFFF00"/>
              </a:solidFill>
              <a:latin typeface="Times New Roman" pitchFamily="18" charset="0"/>
            </a:endParaRPr>
          </a:p>
          <a:p>
            <a:pPr algn="ctr">
              <a:spcBef>
                <a:spcPts val="600"/>
              </a:spcBef>
              <a:spcAft>
                <a:spcPts val="600"/>
              </a:spcAft>
            </a:pPr>
            <a:r>
              <a:rPr lang="vi-VN" sz="2000" dirty="0" smtClean="0">
                <a:latin typeface="Times New Roman" pitchFamily="18" charset="0"/>
              </a:rPr>
              <a:t>Là </a:t>
            </a:r>
            <a:r>
              <a:rPr lang="vi-VN" sz="2000" dirty="0">
                <a:latin typeface="Times New Roman" pitchFamily="18" charset="0"/>
              </a:rPr>
              <a:t>một phần của </a:t>
            </a:r>
            <a:r>
              <a:rPr lang="en-US" sz="2000" dirty="0">
                <a:latin typeface="Times New Roman" pitchFamily="18" charset="0"/>
              </a:rPr>
              <a:t>KHGD </a:t>
            </a:r>
            <a:r>
              <a:rPr lang="vi-VN" sz="2000" dirty="0">
                <a:latin typeface="Times New Roman" pitchFamily="18" charset="0"/>
              </a:rPr>
              <a:t>năm học nhằm chuyển tải các </a:t>
            </a:r>
            <a:r>
              <a:rPr lang="en-US" sz="2000" dirty="0">
                <a:latin typeface="Times New Roman" pitchFamily="18" charset="0"/>
              </a:rPr>
              <a:t>NDGD</a:t>
            </a:r>
            <a:r>
              <a:rPr lang="vi-VN" sz="2000" dirty="0">
                <a:latin typeface="Times New Roman" pitchFamily="18" charset="0"/>
              </a:rPr>
              <a:t>, dự kiến các </a:t>
            </a:r>
            <a:r>
              <a:rPr lang="en-US" sz="2000" dirty="0">
                <a:latin typeface="Times New Roman" pitchFamily="18" charset="0"/>
              </a:rPr>
              <a:t>HĐ </a:t>
            </a:r>
            <a:r>
              <a:rPr lang="vi-VN" sz="2000" dirty="0">
                <a:latin typeface="Times New Roman" pitchFamily="18" charset="0"/>
              </a:rPr>
              <a:t>được sắp xếp phù hợp theo tuần và các thời điểm theo chế độ </a:t>
            </a:r>
            <a:r>
              <a:rPr lang="en-US" sz="2000" dirty="0">
                <a:latin typeface="Times New Roman" pitchFamily="18" charset="0"/>
              </a:rPr>
              <a:t>SH </a:t>
            </a:r>
            <a:r>
              <a:rPr lang="vi-VN" sz="2000" dirty="0">
                <a:latin typeface="Times New Roman" pitchFamily="18" charset="0"/>
              </a:rPr>
              <a:t>một ngày của trẻ.</a:t>
            </a:r>
            <a:endParaRPr lang="en-US" sz="2000" dirty="0">
              <a:latin typeface="Times New Roman" pitchFamily="18" charset="0"/>
            </a:endParaRPr>
          </a:p>
        </p:txBody>
      </p:sp>
      <p:sp>
        <p:nvSpPr>
          <p:cNvPr id="11" name="Hexagon 10"/>
          <p:cNvSpPr/>
          <p:nvPr/>
        </p:nvSpPr>
        <p:spPr>
          <a:xfrm>
            <a:off x="2365887" y="4800600"/>
            <a:ext cx="4038600" cy="1752600"/>
          </a:xfrm>
          <a:prstGeom prst="hexag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spcBef>
                <a:spcPts val="600"/>
              </a:spcBef>
              <a:spcAft>
                <a:spcPts val="600"/>
              </a:spcAft>
            </a:pPr>
            <a:r>
              <a:rPr lang="vi-VN" sz="2000" b="1" i="1" dirty="0">
                <a:solidFill>
                  <a:srgbClr val="FFFF00"/>
                </a:solidFill>
                <a:latin typeface="Times New Roman" pitchFamily="18" charset="0"/>
              </a:rPr>
              <a:t>Kế hoạch ngày:</a:t>
            </a:r>
            <a:r>
              <a:rPr lang="vi-VN" sz="2000" i="1" dirty="0">
                <a:solidFill>
                  <a:srgbClr val="FFFF00"/>
                </a:solidFill>
                <a:latin typeface="Times New Roman" pitchFamily="18" charset="0"/>
              </a:rPr>
              <a:t> </a:t>
            </a:r>
            <a:endParaRPr lang="en-US" sz="2000" i="1" dirty="0" smtClean="0">
              <a:solidFill>
                <a:srgbClr val="FFFF00"/>
              </a:solidFill>
              <a:latin typeface="Times New Roman" pitchFamily="18" charset="0"/>
            </a:endParaRPr>
          </a:p>
          <a:p>
            <a:pPr algn="ctr">
              <a:spcBef>
                <a:spcPts val="600"/>
              </a:spcBef>
              <a:spcAft>
                <a:spcPts val="600"/>
              </a:spcAft>
            </a:pPr>
            <a:r>
              <a:rPr lang="vi-VN" sz="2000" dirty="0" smtClean="0">
                <a:latin typeface="Times New Roman" pitchFamily="18" charset="0"/>
              </a:rPr>
              <a:t>Là </a:t>
            </a:r>
            <a:r>
              <a:rPr lang="vi-VN" sz="2000" dirty="0">
                <a:latin typeface="Times New Roman" pitchFamily="18" charset="0"/>
              </a:rPr>
              <a:t>một phần của kế hoạch </a:t>
            </a:r>
            <a:r>
              <a:rPr lang="vi-VN" sz="2000" dirty="0">
                <a:solidFill>
                  <a:schemeClr val="bg1"/>
                </a:solidFill>
                <a:latin typeface="Times New Roman" pitchFamily="18" charset="0"/>
              </a:rPr>
              <a:t>tuần </a:t>
            </a:r>
            <a:r>
              <a:rPr lang="vi-VN" sz="2000" i="1" dirty="0">
                <a:solidFill>
                  <a:schemeClr val="bg1"/>
                </a:solidFill>
                <a:latin typeface="Times New Roman" pitchFamily="18" charset="0"/>
              </a:rPr>
              <a:t>song chỉ phải soạn hoạt động học</a:t>
            </a:r>
            <a:r>
              <a:rPr lang="en-US" sz="2000" i="1" dirty="0">
                <a:solidFill>
                  <a:schemeClr val="bg1"/>
                </a:solidFill>
                <a:latin typeface="Times New Roman" pitchFamily="18" charset="0"/>
              </a:rPr>
              <a:t>.</a:t>
            </a:r>
            <a:endParaRPr lang="en-US" sz="2000" dirty="0">
              <a:solidFill>
                <a:schemeClr val="bg1"/>
              </a:solidFill>
              <a:latin typeface="Times New Roman" pitchFamily="18" charset="0"/>
            </a:endParaRPr>
          </a:p>
        </p:txBody>
      </p:sp>
    </p:spTree>
    <p:extLst>
      <p:ext uri="{BB962C8B-B14F-4D97-AF65-F5344CB8AC3E}">
        <p14:creationId xmlns:p14="http://schemas.microsoft.com/office/powerpoint/2010/main" val="4106419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P spid="9"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PHÂN CÔNG THỰC HIỆN</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Oval 3"/>
          <p:cNvSpPr/>
          <p:nvPr/>
        </p:nvSpPr>
        <p:spPr>
          <a:xfrm>
            <a:off x="457200" y="1219200"/>
            <a:ext cx="4648200" cy="28194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spcBef>
                <a:spcPts val="600"/>
              </a:spcBef>
              <a:spcAft>
                <a:spcPts val="600"/>
              </a:spcAft>
            </a:pPr>
            <a:r>
              <a:rPr lang="vi-VN" sz="2400" b="1" i="1" dirty="0">
                <a:solidFill>
                  <a:srgbClr val="FFFF00"/>
                </a:solidFill>
                <a:latin typeface="Times New Roman" pitchFamily="18" charset="0"/>
              </a:rPr>
              <a:t>Kế hoạch </a:t>
            </a:r>
            <a:r>
              <a:rPr lang="en-US" sz="2400" b="1" i="1" dirty="0" smtClean="0">
                <a:solidFill>
                  <a:srgbClr val="FFFF00"/>
                </a:solidFill>
                <a:latin typeface="Times New Roman" pitchFamily="18" charset="0"/>
              </a:rPr>
              <a:t>GD </a:t>
            </a:r>
            <a:r>
              <a:rPr lang="vi-VN" sz="2400" b="1" i="1" dirty="0" smtClean="0">
                <a:solidFill>
                  <a:srgbClr val="FFFF00"/>
                </a:solidFill>
                <a:latin typeface="Times New Roman" pitchFamily="18" charset="0"/>
              </a:rPr>
              <a:t>năm </a:t>
            </a:r>
            <a:r>
              <a:rPr lang="vi-VN" sz="2400" b="1" i="1" dirty="0">
                <a:solidFill>
                  <a:srgbClr val="FFFF00"/>
                </a:solidFill>
                <a:latin typeface="Times New Roman" pitchFamily="18" charset="0"/>
              </a:rPr>
              <a:t>học</a:t>
            </a:r>
            <a:r>
              <a:rPr lang="en-US" sz="2400" b="1" i="1" dirty="0">
                <a:solidFill>
                  <a:srgbClr val="FFFF00"/>
                </a:solidFill>
                <a:latin typeface="Times New Roman" pitchFamily="18" charset="0"/>
              </a:rPr>
              <a:t>:</a:t>
            </a:r>
            <a:r>
              <a:rPr lang="vi-VN" sz="2400" dirty="0">
                <a:solidFill>
                  <a:srgbClr val="FFFF00"/>
                </a:solidFill>
                <a:latin typeface="Times New Roman" pitchFamily="18" charset="0"/>
              </a:rPr>
              <a:t> </a:t>
            </a:r>
            <a:endParaRPr lang="en-US" sz="2400" dirty="0" smtClean="0">
              <a:solidFill>
                <a:srgbClr val="FFFF00"/>
              </a:solidFill>
              <a:latin typeface="Times New Roman" pitchFamily="18" charset="0"/>
            </a:endParaRPr>
          </a:p>
          <a:p>
            <a:pPr algn="ctr">
              <a:spcBef>
                <a:spcPts val="600"/>
              </a:spcBef>
              <a:spcAft>
                <a:spcPts val="600"/>
              </a:spcAft>
            </a:pPr>
            <a:r>
              <a:rPr lang="vi-VN" sz="2400" dirty="0" smtClean="0">
                <a:latin typeface="Times New Roman" pitchFamily="18" charset="0"/>
              </a:rPr>
              <a:t>(</a:t>
            </a:r>
            <a:r>
              <a:rPr lang="vi-VN" sz="2400" dirty="0">
                <a:latin typeface="Times New Roman" pitchFamily="18" charset="0"/>
              </a:rPr>
              <a:t>Ban giám hiệu và tổ trưởng các khối, </a:t>
            </a:r>
            <a:r>
              <a:rPr lang="en-US" sz="2400" dirty="0" smtClean="0">
                <a:latin typeface="Times New Roman" pitchFamily="18" charset="0"/>
              </a:rPr>
              <a:t>GV </a:t>
            </a:r>
            <a:r>
              <a:rPr lang="vi-VN" sz="2400" dirty="0" smtClean="0">
                <a:latin typeface="Times New Roman" pitchFamily="18" charset="0"/>
              </a:rPr>
              <a:t>cùng </a:t>
            </a:r>
            <a:r>
              <a:rPr lang="vi-VN" sz="2400" dirty="0">
                <a:latin typeface="Times New Roman" pitchFamily="18" charset="0"/>
              </a:rPr>
              <a:t>xây dựng</a:t>
            </a:r>
            <a:r>
              <a:rPr lang="vi-VN" sz="2400" dirty="0" smtClean="0">
                <a:latin typeface="Times New Roman" pitchFamily="18" charset="0"/>
              </a:rPr>
              <a:t>)</a:t>
            </a:r>
            <a:endParaRPr lang="en-US" sz="2400" dirty="0">
              <a:latin typeface="Times New Roman" pitchFamily="18" charset="0"/>
            </a:endParaRPr>
          </a:p>
        </p:txBody>
      </p:sp>
      <p:sp>
        <p:nvSpPr>
          <p:cNvPr id="5" name="Oval 4"/>
          <p:cNvSpPr/>
          <p:nvPr/>
        </p:nvSpPr>
        <p:spPr>
          <a:xfrm>
            <a:off x="3581400" y="3429000"/>
            <a:ext cx="5257800" cy="3276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spcBef>
                <a:spcPts val="600"/>
              </a:spcBef>
              <a:spcAft>
                <a:spcPts val="600"/>
              </a:spcAft>
            </a:pPr>
            <a:r>
              <a:rPr lang="vi-VN" sz="2400" b="1" i="1" dirty="0">
                <a:solidFill>
                  <a:srgbClr val="FFFF00"/>
                </a:solidFill>
                <a:latin typeface="Times New Roman" pitchFamily="18" charset="0"/>
              </a:rPr>
              <a:t>Kế hoạch GD tháng, kế hoạch </a:t>
            </a:r>
            <a:r>
              <a:rPr lang="en-US" sz="2400" b="1" i="1" dirty="0" smtClean="0">
                <a:solidFill>
                  <a:srgbClr val="FFFF00"/>
                </a:solidFill>
                <a:latin typeface="Times New Roman" pitchFamily="18" charset="0"/>
              </a:rPr>
              <a:t>HĐ </a:t>
            </a:r>
            <a:r>
              <a:rPr lang="vi-VN" sz="2400" b="1" i="1" dirty="0" smtClean="0">
                <a:solidFill>
                  <a:srgbClr val="FFFF00"/>
                </a:solidFill>
                <a:latin typeface="Times New Roman" pitchFamily="18" charset="0"/>
              </a:rPr>
              <a:t>học </a:t>
            </a:r>
            <a:r>
              <a:rPr lang="vi-VN" sz="2400" b="1" i="1" dirty="0">
                <a:solidFill>
                  <a:srgbClr val="FFFF00"/>
                </a:solidFill>
                <a:latin typeface="Times New Roman" pitchFamily="18" charset="0"/>
              </a:rPr>
              <a:t>hàng ngày</a:t>
            </a:r>
            <a:r>
              <a:rPr lang="en-US" sz="2400" b="1" i="1" dirty="0">
                <a:solidFill>
                  <a:srgbClr val="FFFF00"/>
                </a:solidFill>
                <a:latin typeface="Times New Roman" pitchFamily="18" charset="0"/>
              </a:rPr>
              <a:t>:</a:t>
            </a:r>
            <a:r>
              <a:rPr lang="vi-VN" sz="2400" dirty="0">
                <a:solidFill>
                  <a:srgbClr val="FFFF00"/>
                </a:solidFill>
                <a:latin typeface="Times New Roman" pitchFamily="18" charset="0"/>
              </a:rPr>
              <a:t> </a:t>
            </a:r>
            <a:endParaRPr lang="en-US" sz="2400" dirty="0" smtClean="0">
              <a:solidFill>
                <a:srgbClr val="FFFF00"/>
              </a:solidFill>
              <a:latin typeface="Times New Roman" pitchFamily="18" charset="0"/>
            </a:endParaRPr>
          </a:p>
          <a:p>
            <a:pPr algn="ctr">
              <a:spcBef>
                <a:spcPts val="600"/>
              </a:spcBef>
              <a:spcAft>
                <a:spcPts val="600"/>
              </a:spcAft>
            </a:pPr>
            <a:r>
              <a:rPr lang="vi-VN" sz="2400" dirty="0" smtClean="0">
                <a:latin typeface="Times New Roman" pitchFamily="18" charset="0"/>
              </a:rPr>
              <a:t>(</a:t>
            </a:r>
            <a:r>
              <a:rPr lang="en-US" sz="2400" dirty="0" smtClean="0">
                <a:latin typeface="Times New Roman" pitchFamily="18" charset="0"/>
              </a:rPr>
              <a:t>GV </a:t>
            </a:r>
            <a:r>
              <a:rPr lang="vi-VN" sz="2400" dirty="0" smtClean="0">
                <a:latin typeface="Times New Roman" pitchFamily="18" charset="0"/>
              </a:rPr>
              <a:t>xây </a:t>
            </a:r>
            <a:r>
              <a:rPr lang="vi-VN" sz="2400" dirty="0">
                <a:latin typeface="Times New Roman" pitchFamily="18" charset="0"/>
              </a:rPr>
              <a:t>dựng, </a:t>
            </a:r>
            <a:r>
              <a:rPr lang="en-US" sz="2400" dirty="0" smtClean="0">
                <a:latin typeface="Times New Roman" pitchFamily="18" charset="0"/>
              </a:rPr>
              <a:t>BGH</a:t>
            </a:r>
            <a:r>
              <a:rPr lang="vi-VN" sz="2400" dirty="0" smtClean="0">
                <a:latin typeface="Times New Roman" pitchFamily="18" charset="0"/>
              </a:rPr>
              <a:t> </a:t>
            </a:r>
            <a:r>
              <a:rPr lang="vi-VN" sz="2400" dirty="0">
                <a:latin typeface="Times New Roman" pitchFamily="18" charset="0"/>
              </a:rPr>
              <a:t>duyệt có ý kiến bổ sung, điều chỉnh trước khi GV tổ chức thực hiện)</a:t>
            </a:r>
            <a:endParaRPr lang="en-US" sz="2400" dirty="0">
              <a:latin typeface="Times New Roman" pitchFamily="18" charset="0"/>
            </a:endParaRPr>
          </a:p>
        </p:txBody>
      </p:sp>
    </p:spTree>
    <p:extLst>
      <p:ext uri="{BB962C8B-B14F-4D97-AF65-F5344CB8AC3E}">
        <p14:creationId xmlns:p14="http://schemas.microsoft.com/office/powerpoint/2010/main" val="328037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out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out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IV. CÁC BƯỚC XÂY DỰNG KHGD</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Rectangle 3"/>
          <p:cNvSpPr/>
          <p:nvPr/>
        </p:nvSpPr>
        <p:spPr>
          <a:xfrm>
            <a:off x="708498" y="3886200"/>
            <a:ext cx="3177702" cy="2438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vi-VN" sz="2400" dirty="0">
                <a:latin typeface="+mj-lt"/>
              </a:rPr>
              <a:t>Xây dựng mục tiêu GD năm </a:t>
            </a:r>
            <a:r>
              <a:rPr lang="vi-VN" sz="2400" dirty="0" smtClean="0">
                <a:latin typeface="+mj-lt"/>
              </a:rPr>
              <a:t>học</a:t>
            </a:r>
            <a:endParaRPr lang="en-US" sz="2400" dirty="0">
              <a:latin typeface="+mj-lt"/>
            </a:endParaRPr>
          </a:p>
        </p:txBody>
      </p:sp>
      <p:sp>
        <p:nvSpPr>
          <p:cNvPr id="5" name="Rectangle 4"/>
          <p:cNvSpPr/>
          <p:nvPr/>
        </p:nvSpPr>
        <p:spPr>
          <a:xfrm>
            <a:off x="5105400" y="3886200"/>
            <a:ext cx="3733800" cy="2438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vi-VN" sz="2400" dirty="0">
                <a:latin typeface="+mj-lt"/>
              </a:rPr>
              <a:t>Dự kiến nội dung, hoạt động và các sự kiện diễn ra trong năm học nhằm đạt được mục tiêu GD năm học ở từng đội tuổi trẻ mầm non</a:t>
            </a:r>
            <a:endParaRPr lang="en-US" sz="2400" dirty="0">
              <a:latin typeface="+mj-lt"/>
            </a:endParaRPr>
          </a:p>
        </p:txBody>
      </p:sp>
      <p:sp>
        <p:nvSpPr>
          <p:cNvPr id="6" name="Rectangle 5"/>
          <p:cNvSpPr/>
          <p:nvPr/>
        </p:nvSpPr>
        <p:spPr>
          <a:xfrm>
            <a:off x="3124200" y="1295400"/>
            <a:ext cx="2743200" cy="16002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vi-VN" sz="2400" b="1" dirty="0">
                <a:solidFill>
                  <a:srgbClr val="FFFF00"/>
                </a:solidFill>
                <a:latin typeface="Times New Roman" pitchFamily="18" charset="0"/>
              </a:rPr>
              <a:t>1. Xây dựng </a:t>
            </a:r>
            <a:r>
              <a:rPr lang="en-US" sz="2400" b="1" dirty="0" smtClean="0">
                <a:solidFill>
                  <a:srgbClr val="FFFF00"/>
                </a:solidFill>
                <a:latin typeface="Times New Roman" pitchFamily="18" charset="0"/>
              </a:rPr>
              <a:t>KHGD </a:t>
            </a:r>
            <a:r>
              <a:rPr lang="vi-VN" sz="2400" b="1" dirty="0" smtClean="0">
                <a:solidFill>
                  <a:srgbClr val="FFFF00"/>
                </a:solidFill>
                <a:latin typeface="Times New Roman" pitchFamily="18" charset="0"/>
              </a:rPr>
              <a:t>năm </a:t>
            </a:r>
            <a:r>
              <a:rPr lang="vi-VN" sz="2400" b="1" dirty="0">
                <a:solidFill>
                  <a:srgbClr val="FFFF00"/>
                </a:solidFill>
                <a:latin typeface="Times New Roman" pitchFamily="18" charset="0"/>
              </a:rPr>
              <a:t>học</a:t>
            </a:r>
            <a:r>
              <a:rPr lang="vi-VN" sz="2400" b="1" dirty="0" smtClean="0">
                <a:solidFill>
                  <a:srgbClr val="FFFF00"/>
                </a:solidFill>
                <a:latin typeface="Times New Roman" pitchFamily="18" charset="0"/>
              </a:rPr>
              <a:t>:</a:t>
            </a:r>
            <a:endParaRPr lang="en-US" sz="2400" dirty="0">
              <a:solidFill>
                <a:srgbClr val="FFFF00"/>
              </a:solidFill>
              <a:latin typeface="Times New Roman" pitchFamily="18" charset="0"/>
            </a:endParaRPr>
          </a:p>
        </p:txBody>
      </p:sp>
      <p:cxnSp>
        <p:nvCxnSpPr>
          <p:cNvPr id="9" name="Elbow Connector 8"/>
          <p:cNvCxnSpPr>
            <a:stCxn id="6" idx="1"/>
            <a:endCxn id="4" idx="0"/>
          </p:cNvCxnSpPr>
          <p:nvPr/>
        </p:nvCxnSpPr>
        <p:spPr>
          <a:xfrm rot="10800000" flipV="1">
            <a:off x="2297350" y="2095500"/>
            <a:ext cx="826851" cy="17907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6" idx="3"/>
            <a:endCxn id="5" idx="0"/>
          </p:cNvCxnSpPr>
          <p:nvPr/>
        </p:nvCxnSpPr>
        <p:spPr>
          <a:xfrm>
            <a:off x="5867400" y="2095500"/>
            <a:ext cx="1104900" cy="17907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6367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up)">
                                      <p:cBhvr>
                                        <p:cTn id="18" dur="500"/>
                                        <p:tgtEl>
                                          <p:spTgt spid="9"/>
                                        </p:tgtEl>
                                      </p:cBhvr>
                                    </p:animEffect>
                                  </p:childTnLst>
                                </p:cTn>
                              </p:par>
                            </p:childTnLst>
                          </p:cTn>
                        </p:par>
                        <p:par>
                          <p:cTn id="19" fill="hold">
                            <p:stCondLst>
                              <p:cond delay="500"/>
                            </p:stCondLst>
                            <p:childTnLst>
                              <p:par>
                                <p:cTn id="20" presetID="22" presetClass="entr" presetSubtype="1" fill="hold" grpId="0" nodeType="after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up)">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up)">
                                      <p:cBhvr>
                                        <p:cTn id="27" dur="500"/>
                                        <p:tgtEl>
                                          <p:spTgt spid="11"/>
                                        </p:tgtEl>
                                      </p:cBhvr>
                                    </p:animEffect>
                                  </p:childTnLst>
                                </p:cTn>
                              </p:par>
                            </p:childTnLst>
                          </p:cTn>
                        </p:par>
                        <p:par>
                          <p:cTn id="28" fill="hold">
                            <p:stCondLst>
                              <p:cond delay="500"/>
                            </p:stCondLst>
                            <p:childTnLst>
                              <p:par>
                                <p:cTn id="29" presetID="22" presetClass="entr" presetSubtype="1" fill="hold" grpId="0" nodeType="after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up)">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2800" b="1" dirty="0">
                <a:solidFill>
                  <a:srgbClr val="FF0000"/>
                </a:solidFill>
                <a:effectLst>
                  <a:outerShdw blurRad="38100" dist="38100" dir="2700000" algn="tl">
                    <a:srgbClr val="000000">
                      <a:alpha val="43137"/>
                    </a:srgbClr>
                  </a:outerShdw>
                </a:effectLst>
                <a:latin typeface="Times New Roman" pitchFamily="18" charset="0"/>
              </a:rPr>
              <a:t>1.1 XÂY DỰNG MỤC TIÊU GD NĂM HỌC</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Rectangle 3"/>
          <p:cNvSpPr/>
          <p:nvPr/>
        </p:nvSpPr>
        <p:spPr>
          <a:xfrm>
            <a:off x="76200" y="2514600"/>
            <a:ext cx="1653702" cy="32766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200" dirty="0">
                <a:latin typeface="Times New Roman" pitchFamily="18" charset="0"/>
              </a:rPr>
              <a:t>Kết quả mong đợi theo từng lĩnh vực cuối mỗi độ tuổi trong chương trình GDMN</a:t>
            </a:r>
            <a:endParaRPr lang="en-US" sz="2200" dirty="0">
              <a:latin typeface="Times New Roman" pitchFamily="18" charset="0"/>
            </a:endParaRPr>
          </a:p>
        </p:txBody>
      </p:sp>
      <p:sp>
        <p:nvSpPr>
          <p:cNvPr id="5" name="Rectangle 4"/>
          <p:cNvSpPr/>
          <p:nvPr/>
        </p:nvSpPr>
        <p:spPr>
          <a:xfrm>
            <a:off x="1958502" y="2514601"/>
            <a:ext cx="1524000" cy="3276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200" dirty="0">
                <a:latin typeface="Times New Roman" pitchFamily="18" charset="0"/>
              </a:rPr>
              <a:t>Các chỉ số đánh giá trẻ cuối độ tuổi (đối với trẻ 5 tuổi sử dụng Bộ chuẩn PTTENT)</a:t>
            </a:r>
            <a:endParaRPr lang="en-US" sz="2200" dirty="0">
              <a:latin typeface="Times New Roman" pitchFamily="18" charset="0"/>
            </a:endParaRPr>
          </a:p>
        </p:txBody>
      </p:sp>
      <p:sp>
        <p:nvSpPr>
          <p:cNvPr id="6" name="Rectangle 5"/>
          <p:cNvSpPr/>
          <p:nvPr/>
        </p:nvSpPr>
        <p:spPr>
          <a:xfrm>
            <a:off x="3124200" y="990600"/>
            <a:ext cx="27432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vi-VN" sz="2400" b="1" dirty="0">
                <a:solidFill>
                  <a:srgbClr val="FFFF00"/>
                </a:solidFill>
                <a:latin typeface="+mj-lt"/>
              </a:rPr>
              <a:t>Căn cứ xây </a:t>
            </a:r>
            <a:r>
              <a:rPr lang="vi-VN" sz="2400" b="1" dirty="0" smtClean="0">
                <a:solidFill>
                  <a:srgbClr val="FFFF00"/>
                </a:solidFill>
                <a:latin typeface="+mj-lt"/>
              </a:rPr>
              <a:t>dựng</a:t>
            </a:r>
            <a:endParaRPr lang="en-US" sz="2400" dirty="0">
              <a:solidFill>
                <a:srgbClr val="FFFF00"/>
              </a:solidFill>
              <a:latin typeface="+mj-lt"/>
            </a:endParaRPr>
          </a:p>
        </p:txBody>
      </p:sp>
      <p:sp>
        <p:nvSpPr>
          <p:cNvPr id="14" name="Rectangle 13"/>
          <p:cNvSpPr/>
          <p:nvPr/>
        </p:nvSpPr>
        <p:spPr>
          <a:xfrm>
            <a:off x="3733800" y="2514600"/>
            <a:ext cx="1600200" cy="3276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200" dirty="0">
                <a:latin typeface="Times New Roman" pitchFamily="18" charset="0"/>
              </a:rPr>
              <a:t>Mục tiêu phát triển của cơ sở GDMN, chỉ đạo chuyên môn của ngành học.</a:t>
            </a:r>
            <a:endParaRPr lang="en-US" sz="2200" dirty="0">
              <a:latin typeface="Times New Roman" pitchFamily="18" charset="0"/>
            </a:endParaRPr>
          </a:p>
        </p:txBody>
      </p:sp>
      <p:sp>
        <p:nvSpPr>
          <p:cNvPr id="18" name="Rectangle 17"/>
          <p:cNvSpPr/>
          <p:nvPr/>
        </p:nvSpPr>
        <p:spPr>
          <a:xfrm>
            <a:off x="5539902" y="2514599"/>
            <a:ext cx="1752600" cy="3276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200" dirty="0">
                <a:latin typeface="Times New Roman" pitchFamily="18" charset="0"/>
              </a:rPr>
              <a:t>Năng lực, thế mạnh của đội ngũ CBQL, GV, điều kiện CSVC, văn hóa địa phương.</a:t>
            </a:r>
            <a:endParaRPr lang="en-US" sz="2200" dirty="0">
              <a:latin typeface="Times New Roman" pitchFamily="18" charset="0"/>
            </a:endParaRPr>
          </a:p>
        </p:txBody>
      </p:sp>
      <p:sp>
        <p:nvSpPr>
          <p:cNvPr id="19" name="Rectangle 18"/>
          <p:cNvSpPr/>
          <p:nvPr/>
        </p:nvSpPr>
        <p:spPr>
          <a:xfrm>
            <a:off x="7521102" y="2514601"/>
            <a:ext cx="1524000" cy="3276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200" dirty="0">
                <a:latin typeface="Times New Roman" pitchFamily="18" charset="0"/>
              </a:rPr>
              <a:t>Khả năng, nhu cầu, hứng thú của trẻ.</a:t>
            </a:r>
            <a:endParaRPr lang="en-US" sz="2200" dirty="0">
              <a:latin typeface="Times New Roman" pitchFamily="18" charset="0"/>
            </a:endParaRPr>
          </a:p>
        </p:txBody>
      </p:sp>
      <p:cxnSp>
        <p:nvCxnSpPr>
          <p:cNvPr id="31" name="Straight Arrow Connector 30"/>
          <p:cNvCxnSpPr>
            <a:stCxn id="6" idx="2"/>
            <a:endCxn id="4" idx="0"/>
          </p:cNvCxnSpPr>
          <p:nvPr/>
        </p:nvCxnSpPr>
        <p:spPr>
          <a:xfrm flipH="1">
            <a:off x="903051" y="1981200"/>
            <a:ext cx="3592749" cy="533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6" idx="2"/>
            <a:endCxn id="5" idx="0"/>
          </p:cNvCxnSpPr>
          <p:nvPr/>
        </p:nvCxnSpPr>
        <p:spPr>
          <a:xfrm flipH="1">
            <a:off x="2720502" y="1981200"/>
            <a:ext cx="1775298" cy="53340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6" idx="2"/>
            <a:endCxn id="14" idx="0"/>
          </p:cNvCxnSpPr>
          <p:nvPr/>
        </p:nvCxnSpPr>
        <p:spPr>
          <a:xfrm>
            <a:off x="4495800" y="1981200"/>
            <a:ext cx="38100" cy="533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6" idx="2"/>
            <a:endCxn id="18" idx="0"/>
          </p:cNvCxnSpPr>
          <p:nvPr/>
        </p:nvCxnSpPr>
        <p:spPr>
          <a:xfrm>
            <a:off x="4495800" y="1981200"/>
            <a:ext cx="1920402" cy="53339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6" idx="2"/>
            <a:endCxn id="19" idx="0"/>
          </p:cNvCxnSpPr>
          <p:nvPr/>
        </p:nvCxnSpPr>
        <p:spPr>
          <a:xfrm>
            <a:off x="4495800" y="1981200"/>
            <a:ext cx="3787302" cy="53340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0" name="Content Placeholder 2"/>
          <p:cNvSpPr>
            <a:spLocks noGrp="1"/>
          </p:cNvSpPr>
          <p:nvPr>
            <p:ph idx="1"/>
          </p:nvPr>
        </p:nvSpPr>
        <p:spPr>
          <a:xfrm>
            <a:off x="228600" y="6019800"/>
            <a:ext cx="8763000" cy="609600"/>
          </a:xfrm>
        </p:spPr>
        <p:txBody>
          <a:bodyPr>
            <a:noAutofit/>
          </a:bodyPr>
          <a:lstStyle/>
          <a:p>
            <a:pPr algn="just">
              <a:buFont typeface="Wingdings" pitchFamily="2" charset="2"/>
              <a:buChar char="v"/>
            </a:pPr>
            <a:r>
              <a:rPr lang="vi-VN" sz="2200" b="1" dirty="0" smtClean="0">
                <a:latin typeface="+mj-lt"/>
              </a:rPr>
              <a:t>Người </a:t>
            </a:r>
            <a:r>
              <a:rPr lang="vi-VN" sz="2200" b="1" dirty="0">
                <a:latin typeface="+mj-lt"/>
              </a:rPr>
              <a:t>thực hiện: </a:t>
            </a:r>
            <a:r>
              <a:rPr lang="vi-VN" sz="2200" dirty="0">
                <a:latin typeface="+mj-lt"/>
              </a:rPr>
              <a:t>BGH, tổ khối chuyên môn và giáo viên.</a:t>
            </a:r>
            <a:endParaRPr lang="en-US" sz="2200" dirty="0">
              <a:latin typeface="+mj-lt"/>
            </a:endParaRPr>
          </a:p>
          <a:p>
            <a:pPr algn="just"/>
            <a:endParaRPr lang="en-US" sz="2200" dirty="0">
              <a:latin typeface="+mj-lt"/>
            </a:endParaRPr>
          </a:p>
        </p:txBody>
      </p:sp>
    </p:spTree>
    <p:extLst>
      <p:ext uri="{BB962C8B-B14F-4D97-AF65-F5344CB8AC3E}">
        <p14:creationId xmlns:p14="http://schemas.microsoft.com/office/powerpoint/2010/main" val="717740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wipe(up)">
                                      <p:cBhvr>
                                        <p:cTn id="12" dur="500"/>
                                        <p:tgtEl>
                                          <p:spTgt spid="31"/>
                                        </p:tgtEl>
                                      </p:cBhvr>
                                    </p:animEffect>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up)">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wipe(up)">
                                      <p:cBhvr>
                                        <p:cTn id="21" dur="500"/>
                                        <p:tgtEl>
                                          <p:spTgt spid="33"/>
                                        </p:tgtEl>
                                      </p:cBhvr>
                                    </p:animEffect>
                                  </p:childTnLst>
                                </p:cTn>
                              </p:par>
                            </p:childTnLst>
                          </p:cTn>
                        </p:par>
                        <p:par>
                          <p:cTn id="22" fill="hold">
                            <p:stCondLst>
                              <p:cond delay="500"/>
                            </p:stCondLst>
                            <p:childTnLst>
                              <p:par>
                                <p:cTn id="23" presetID="22" presetClass="entr" presetSubtype="1"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up)">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35"/>
                                        </p:tgtEl>
                                        <p:attrNameLst>
                                          <p:attrName>style.visibility</p:attrName>
                                        </p:attrNameLst>
                                      </p:cBhvr>
                                      <p:to>
                                        <p:strVal val="visible"/>
                                      </p:to>
                                    </p:set>
                                    <p:animEffect transition="in" filter="wipe(up)">
                                      <p:cBhvr>
                                        <p:cTn id="30" dur="500"/>
                                        <p:tgtEl>
                                          <p:spTgt spid="35"/>
                                        </p:tgtEl>
                                      </p:cBhvr>
                                    </p:animEffect>
                                  </p:childTnLst>
                                </p:cTn>
                              </p:par>
                            </p:childTnLst>
                          </p:cTn>
                        </p:par>
                        <p:par>
                          <p:cTn id="31" fill="hold">
                            <p:stCondLst>
                              <p:cond delay="500"/>
                            </p:stCondLst>
                            <p:childTnLst>
                              <p:par>
                                <p:cTn id="32" presetID="22" presetClass="entr" presetSubtype="1" fill="hold" grpId="0" nodeType="after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up)">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nodeType="click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wipe(up)">
                                      <p:cBhvr>
                                        <p:cTn id="39" dur="500"/>
                                        <p:tgtEl>
                                          <p:spTgt spid="37"/>
                                        </p:tgtEl>
                                      </p:cBhvr>
                                    </p:animEffect>
                                  </p:childTnLst>
                                </p:cTn>
                              </p:par>
                            </p:childTnLst>
                          </p:cTn>
                        </p:par>
                        <p:par>
                          <p:cTn id="40" fill="hold">
                            <p:stCondLst>
                              <p:cond delay="500"/>
                            </p:stCondLst>
                            <p:childTnLst>
                              <p:par>
                                <p:cTn id="41" presetID="22" presetClass="entr" presetSubtype="1" fill="hold" grpId="0" nodeType="after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wipe(up)">
                                      <p:cBhvr>
                                        <p:cTn id="43" dur="500"/>
                                        <p:tgtEl>
                                          <p:spTgt spid="18"/>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nodeType="clickEffect">
                                  <p:stCondLst>
                                    <p:cond delay="0"/>
                                  </p:stCondLst>
                                  <p:childTnLst>
                                    <p:set>
                                      <p:cBhvr>
                                        <p:cTn id="47" dur="1" fill="hold">
                                          <p:stCondLst>
                                            <p:cond delay="0"/>
                                          </p:stCondLst>
                                        </p:cTn>
                                        <p:tgtEl>
                                          <p:spTgt spid="39"/>
                                        </p:tgtEl>
                                        <p:attrNameLst>
                                          <p:attrName>style.visibility</p:attrName>
                                        </p:attrNameLst>
                                      </p:cBhvr>
                                      <p:to>
                                        <p:strVal val="visible"/>
                                      </p:to>
                                    </p:set>
                                    <p:animEffect transition="in" filter="wipe(up)">
                                      <p:cBhvr>
                                        <p:cTn id="48" dur="500"/>
                                        <p:tgtEl>
                                          <p:spTgt spid="39"/>
                                        </p:tgtEl>
                                      </p:cBhvr>
                                    </p:animEffect>
                                  </p:childTnLst>
                                </p:cTn>
                              </p:par>
                            </p:childTnLst>
                          </p:cTn>
                        </p:par>
                        <p:par>
                          <p:cTn id="49" fill="hold">
                            <p:stCondLst>
                              <p:cond delay="500"/>
                            </p:stCondLst>
                            <p:childTnLst>
                              <p:par>
                                <p:cTn id="50" presetID="22" presetClass="entr" presetSubtype="1" fill="hold" grpId="0" nodeType="after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wipe(up)">
                                      <p:cBhvr>
                                        <p:cTn id="52" dur="500"/>
                                        <p:tgtEl>
                                          <p:spTgt spid="19"/>
                                        </p:tgtEl>
                                      </p:cBhvr>
                                    </p:animEffect>
                                  </p:childTnLst>
                                </p:cTn>
                              </p:par>
                            </p:childTnLst>
                          </p:cTn>
                        </p:par>
                        <p:par>
                          <p:cTn id="53" fill="hold">
                            <p:stCondLst>
                              <p:cond delay="1000"/>
                            </p:stCondLst>
                            <p:childTnLst>
                              <p:par>
                                <p:cTn id="54" presetID="10" presetClass="entr" presetSubtype="0" fill="hold" nodeType="afterEffect">
                                  <p:stCondLst>
                                    <p:cond delay="0"/>
                                  </p:stCondLst>
                                  <p:childTnLst>
                                    <p:set>
                                      <p:cBhvr>
                                        <p:cTn id="55" dur="1" fill="hold">
                                          <p:stCondLst>
                                            <p:cond delay="0"/>
                                          </p:stCondLst>
                                        </p:cTn>
                                        <p:tgtEl>
                                          <p:spTgt spid="40">
                                            <p:txEl>
                                              <p:pRg st="0" end="0"/>
                                            </p:txEl>
                                          </p:spTgt>
                                        </p:tgtEl>
                                        <p:attrNameLst>
                                          <p:attrName>style.visibility</p:attrName>
                                        </p:attrNameLst>
                                      </p:cBhvr>
                                      <p:to>
                                        <p:strVal val="visible"/>
                                      </p:to>
                                    </p:set>
                                    <p:animEffect transition="in" filter="fade">
                                      <p:cBhvr>
                                        <p:cTn id="56" dur="500"/>
                                        <p:tgtEl>
                                          <p:spTgt spid="4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4" grpId="0" animBg="1"/>
      <p:bldP spid="18"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533400"/>
          </a:xfrm>
        </p:spPr>
        <p:txBody>
          <a:bodyPr>
            <a:noAutofit/>
          </a:bodyPr>
          <a:lstStyle/>
          <a:p>
            <a:pPr marL="0" indent="0" algn="ctr">
              <a:buNone/>
            </a:pPr>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CÁC BƯỚC XÂY DỰNG MỤC TIÊU GD CỦA NHÀ TRƯỜNG</a:t>
            </a:r>
            <a:endParaRPr lang="en-US" sz="24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Rounded Rectangle 3"/>
          <p:cNvSpPr/>
          <p:nvPr/>
        </p:nvSpPr>
        <p:spPr>
          <a:xfrm>
            <a:off x="2362200" y="609600"/>
            <a:ext cx="6553200" cy="1600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vi-VN" b="1" dirty="0" smtClean="0">
                <a:latin typeface="Times New Roman" pitchFamily="18" charset="0"/>
                <a:cs typeface="Times New Roman" pitchFamily="18" charset="0"/>
              </a:rPr>
              <a:t>Xác </a:t>
            </a:r>
            <a:r>
              <a:rPr lang="vi-VN" b="1" dirty="0">
                <a:latin typeface="Times New Roman" pitchFamily="18" charset="0"/>
                <a:cs typeface="Times New Roman" pitchFamily="18" charset="0"/>
              </a:rPr>
              <a:t>định mục tiêu bổ sung, nâng cao của nhà </a:t>
            </a:r>
            <a:r>
              <a:rPr lang="vi-VN" b="1" dirty="0" smtClean="0">
                <a:latin typeface="Times New Roman" pitchFamily="18" charset="0"/>
                <a:cs typeface="Times New Roman" pitchFamily="18" charset="0"/>
              </a:rPr>
              <a:t>trường</a:t>
            </a:r>
            <a:r>
              <a:rPr lang="en-US" b="1" dirty="0" smtClean="0">
                <a:latin typeface="Times New Roman" pitchFamily="18" charset="0"/>
                <a:cs typeface="Times New Roman" pitchFamily="18" charset="0"/>
              </a:rPr>
              <a:t>: BGH </a:t>
            </a:r>
            <a:r>
              <a:rPr lang="vi-VN" b="1" dirty="0" smtClean="0">
                <a:latin typeface="Times New Roman" pitchFamily="18" charset="0"/>
                <a:cs typeface="Times New Roman" pitchFamily="18" charset="0"/>
              </a:rPr>
              <a:t>định </a:t>
            </a:r>
            <a:r>
              <a:rPr lang="vi-VN" b="1" dirty="0">
                <a:latin typeface="Times New Roman" pitchFamily="18" charset="0"/>
                <a:cs typeface="Times New Roman" pitchFamily="18" charset="0"/>
              </a:rPr>
              <a:t>h</a:t>
            </a:r>
            <a:r>
              <a:rPr lang="en-US" b="1" dirty="0">
                <a:latin typeface="Times New Roman" pitchFamily="18" charset="0"/>
                <a:cs typeface="Times New Roman" pitchFamily="18" charset="0"/>
              </a:rPr>
              <a:t>ướ</a:t>
            </a:r>
            <a:r>
              <a:rPr lang="vi-VN" b="1" dirty="0">
                <a:latin typeface="Times New Roman" pitchFamily="18" charset="0"/>
                <a:cs typeface="Times New Roman" pitchFamily="18" charset="0"/>
              </a:rPr>
              <a:t>ng lĩnh vực phát triển của nhà trường nâng cao so với mục tiêu kết quả mong đợi trong chương trình GDMN nhằm duy trì phát triển thương hiệu nhà trường, phù hợp điều kiện năng lực BGH, giáo viên, CSVC... </a:t>
            </a:r>
            <a:r>
              <a:rPr lang="vi-VN" b="1" i="1" dirty="0">
                <a:latin typeface="Times New Roman" pitchFamily="18" charset="0"/>
                <a:cs typeface="Times New Roman" pitchFamily="18" charset="0"/>
              </a:rPr>
              <a:t>(nếu có</a:t>
            </a:r>
            <a:r>
              <a:rPr lang="vi-VN" b="1" i="1" dirty="0" smtClean="0">
                <a:latin typeface="Times New Roman" pitchFamily="18" charset="0"/>
                <a:cs typeface="Times New Roman" pitchFamily="18" charset="0"/>
              </a:rPr>
              <a:t>).</a:t>
            </a:r>
            <a:endParaRPr lang="en-US" b="1" i="1" dirty="0">
              <a:latin typeface="Times New Roman" pitchFamily="18" charset="0"/>
              <a:cs typeface="Times New Roman" pitchFamily="18" charset="0"/>
            </a:endParaRPr>
          </a:p>
        </p:txBody>
      </p:sp>
      <p:sp>
        <p:nvSpPr>
          <p:cNvPr id="5" name="Rounded Rectangle 4"/>
          <p:cNvSpPr/>
          <p:nvPr/>
        </p:nvSpPr>
        <p:spPr>
          <a:xfrm>
            <a:off x="2362200" y="2362200"/>
            <a:ext cx="6553200" cy="192958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vi-VN" b="1" dirty="0" smtClean="0">
                <a:latin typeface="Times New Roman" pitchFamily="18" charset="0"/>
                <a:cs typeface="Times New Roman" pitchFamily="18" charset="0"/>
              </a:rPr>
              <a:t>Xây </a:t>
            </a:r>
            <a:r>
              <a:rPr lang="vi-VN" b="1" dirty="0">
                <a:latin typeface="Times New Roman" pitchFamily="18" charset="0"/>
                <a:cs typeface="Times New Roman" pitchFamily="18" charset="0"/>
              </a:rPr>
              <a:t>dựng mục tiêu cuối mỗi độ tuổi phải bao gồm: </a:t>
            </a:r>
            <a:endParaRPr lang="en-US" b="1" dirty="0">
              <a:latin typeface="Times New Roman" pitchFamily="18" charset="0"/>
              <a:cs typeface="Times New Roman" pitchFamily="18" charset="0"/>
            </a:endParaRPr>
          </a:p>
          <a:p>
            <a:pPr marL="342900" indent="-342900" algn="just">
              <a:buFont typeface="Arial" pitchFamily="34" charset="0"/>
              <a:buChar char="•"/>
            </a:pPr>
            <a:r>
              <a:rPr lang="vi-VN" b="1" dirty="0">
                <a:latin typeface="Times New Roman" pitchFamily="18" charset="0"/>
                <a:cs typeface="Times New Roman" pitchFamily="18" charset="0"/>
              </a:rPr>
              <a:t>Kết quả mong đợi cuối độ tuổi trong chương trình GDMN</a:t>
            </a:r>
            <a:endParaRPr lang="en-US" b="1" dirty="0">
              <a:latin typeface="Times New Roman" pitchFamily="18" charset="0"/>
              <a:cs typeface="Times New Roman" pitchFamily="18" charset="0"/>
            </a:endParaRPr>
          </a:p>
          <a:p>
            <a:pPr marL="342900" indent="-342900" algn="just">
              <a:buFont typeface="Arial" pitchFamily="34" charset="0"/>
              <a:buChar char="•"/>
            </a:pPr>
            <a:r>
              <a:rPr lang="vi-VN" b="1" dirty="0">
                <a:latin typeface="Times New Roman" pitchFamily="18" charset="0"/>
                <a:cs typeface="Times New Roman" pitchFamily="18" charset="0"/>
              </a:rPr>
              <a:t>Bổ sung những chỉ số đánh giá trẻ không có trong nội dung kết quả mong đợi của chương trình GDMN</a:t>
            </a:r>
            <a:endParaRPr lang="en-US" b="1" dirty="0">
              <a:latin typeface="Times New Roman" pitchFamily="18" charset="0"/>
              <a:cs typeface="Times New Roman" pitchFamily="18" charset="0"/>
            </a:endParaRPr>
          </a:p>
          <a:p>
            <a:pPr marL="342900" indent="-342900" algn="just">
              <a:buFont typeface="Arial" pitchFamily="34" charset="0"/>
              <a:buChar char="•"/>
            </a:pPr>
            <a:r>
              <a:rPr lang="vi-VN" b="1" dirty="0">
                <a:latin typeface="Times New Roman" pitchFamily="18" charset="0"/>
                <a:cs typeface="Times New Roman" pitchFamily="18" charset="0"/>
              </a:rPr>
              <a:t>Cụ thể những mục tiêu kết quả mong đợi bổ sung, nâng cao của nhà trường đã xác định ở bước 1 (</a:t>
            </a:r>
            <a:r>
              <a:rPr lang="vi-VN" b="1" i="1" dirty="0">
                <a:latin typeface="Times New Roman" pitchFamily="18" charset="0"/>
                <a:cs typeface="Times New Roman" pitchFamily="18" charset="0"/>
              </a:rPr>
              <a:t>in nghiêng)</a:t>
            </a:r>
            <a:r>
              <a:rPr lang="en-US" b="1" i="1" dirty="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
        <p:nvSpPr>
          <p:cNvPr id="7" name="Rounded Rectangle 6"/>
          <p:cNvSpPr/>
          <p:nvPr/>
        </p:nvSpPr>
        <p:spPr>
          <a:xfrm>
            <a:off x="2365045" y="4419600"/>
            <a:ext cx="6575453" cy="1219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vi-VN" b="1" dirty="0" smtClean="0">
                <a:latin typeface="Times New Roman" pitchFamily="18" charset="0"/>
                <a:cs typeface="Times New Roman" pitchFamily="18" charset="0"/>
              </a:rPr>
              <a:t>BGH </a:t>
            </a:r>
            <a:r>
              <a:rPr lang="vi-VN" b="1" dirty="0">
                <a:latin typeface="Times New Roman" pitchFamily="18" charset="0"/>
                <a:cs typeface="Times New Roman" pitchFamily="18" charset="0"/>
              </a:rPr>
              <a:t>duyệt mục tiêu các độ tuổi: BGH, tổ khối duyệt mục tiêu của từng độ tuổi đảm bảo </a:t>
            </a:r>
            <a:r>
              <a:rPr lang="vi-VN" b="1" dirty="0" smtClean="0">
                <a:latin typeface="Times New Roman" pitchFamily="18" charset="0"/>
                <a:cs typeface="Times New Roman" pitchFamily="18" charset="0"/>
              </a:rPr>
              <a:t>sự</a:t>
            </a:r>
            <a:r>
              <a:rPr lang="en-US" b="1" dirty="0" smtClean="0">
                <a:latin typeface="Times New Roman" pitchFamily="18" charset="0"/>
                <a:cs typeface="Times New Roman" pitchFamily="18" charset="0"/>
              </a:rPr>
              <a:t> </a:t>
            </a:r>
            <a:r>
              <a:rPr lang="vi-VN" b="1" dirty="0" smtClean="0">
                <a:latin typeface="Times New Roman" pitchFamily="18" charset="0"/>
                <a:cs typeface="Times New Roman" pitchFamily="18" charset="0"/>
              </a:rPr>
              <a:t>đồng </a:t>
            </a:r>
            <a:r>
              <a:rPr lang="vi-VN" b="1" dirty="0">
                <a:latin typeface="Times New Roman" pitchFamily="18" charset="0"/>
                <a:cs typeface="Times New Roman" pitchFamily="18" charset="0"/>
              </a:rPr>
              <a:t>tâm phát triển giữa các độ tuổi</a:t>
            </a:r>
            <a:r>
              <a:rPr lang="vi-VN"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 </a:t>
            </a:r>
          </a:p>
          <a:p>
            <a:pPr algn="ctr"/>
            <a:r>
              <a:rPr lang="vi-VN" b="1" dirty="0" smtClean="0">
                <a:solidFill>
                  <a:srgbClr val="FF0000"/>
                </a:solidFill>
                <a:latin typeface="Times New Roman" pitchFamily="18" charset="0"/>
                <a:cs typeface="Times New Roman" pitchFamily="18" charset="0"/>
              </a:rPr>
              <a:t>(</a:t>
            </a:r>
            <a:r>
              <a:rPr lang="vi-VN" b="1" i="1" dirty="0">
                <a:solidFill>
                  <a:srgbClr val="FF0000"/>
                </a:solidFill>
                <a:latin typeface="Times New Roman" pitchFamily="18" charset="0"/>
                <a:cs typeface="Times New Roman" pitchFamily="18" charset="0"/>
              </a:rPr>
              <a:t>Sản phẩm của bước 3 được lưu tại nhà trường và từng lớp)</a:t>
            </a:r>
            <a:endParaRPr lang="en-US" b="1" dirty="0">
              <a:solidFill>
                <a:srgbClr val="FF0000"/>
              </a:solidFill>
              <a:latin typeface="Times New Roman" pitchFamily="18" charset="0"/>
              <a:cs typeface="Times New Roman" pitchFamily="18" charset="0"/>
            </a:endParaRPr>
          </a:p>
        </p:txBody>
      </p:sp>
      <p:sp>
        <p:nvSpPr>
          <p:cNvPr id="8" name="Rounded Rectangle 7"/>
          <p:cNvSpPr/>
          <p:nvPr/>
        </p:nvSpPr>
        <p:spPr>
          <a:xfrm>
            <a:off x="2365045" y="5715000"/>
            <a:ext cx="6575453" cy="990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vi-VN" b="1" dirty="0" smtClean="0">
                <a:latin typeface="Times New Roman" pitchFamily="18" charset="0"/>
                <a:cs typeface="Times New Roman" pitchFamily="18" charset="0"/>
              </a:rPr>
              <a:t>Dự </a:t>
            </a:r>
            <a:r>
              <a:rPr lang="vi-VN" b="1" dirty="0">
                <a:latin typeface="Times New Roman" pitchFamily="18" charset="0"/>
                <a:cs typeface="Times New Roman" pitchFamily="18" charset="0"/>
              </a:rPr>
              <a:t>kiến sự kiện, chủ đề trong năm: Đảm bảo trên nguyên tắc tổ chức các sự kiện phù hợp với thời gian thực tế diễn ra, lựa chọn các nội dung liên quan (chủ đề) có sự logic, hệ thống với nhau.</a:t>
            </a:r>
            <a:endParaRPr lang="en-US" b="1" dirty="0">
              <a:latin typeface="Times New Roman" pitchFamily="18" charset="0"/>
              <a:cs typeface="Times New Roman" pitchFamily="18" charset="0"/>
            </a:endParaRPr>
          </a:p>
        </p:txBody>
      </p:sp>
      <p:sp>
        <p:nvSpPr>
          <p:cNvPr id="9" name="Rounded Rectangle 8"/>
          <p:cNvSpPr/>
          <p:nvPr/>
        </p:nvSpPr>
        <p:spPr>
          <a:xfrm>
            <a:off x="228600" y="990600"/>
            <a:ext cx="1066800" cy="914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1</a:t>
            </a:r>
            <a:endParaRPr lang="en-US" sz="2000" b="1" dirty="0">
              <a:latin typeface="Times New Roman" pitchFamily="18" charset="0"/>
              <a:cs typeface="Times New Roman" pitchFamily="18" charset="0"/>
            </a:endParaRPr>
          </a:p>
        </p:txBody>
      </p:sp>
      <p:sp>
        <p:nvSpPr>
          <p:cNvPr id="17" name="Rounded Rectangle 16"/>
          <p:cNvSpPr/>
          <p:nvPr/>
        </p:nvSpPr>
        <p:spPr>
          <a:xfrm>
            <a:off x="228600" y="2945990"/>
            <a:ext cx="1066800" cy="914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2</a:t>
            </a:r>
            <a:endParaRPr lang="en-US" sz="2000" b="1" dirty="0">
              <a:latin typeface="Times New Roman" pitchFamily="18" charset="0"/>
              <a:cs typeface="Times New Roman" pitchFamily="18" charset="0"/>
            </a:endParaRPr>
          </a:p>
        </p:txBody>
      </p:sp>
      <p:sp>
        <p:nvSpPr>
          <p:cNvPr id="18" name="Rounded Rectangle 17"/>
          <p:cNvSpPr/>
          <p:nvPr/>
        </p:nvSpPr>
        <p:spPr>
          <a:xfrm>
            <a:off x="233516" y="4572000"/>
            <a:ext cx="1066800" cy="914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3</a:t>
            </a:r>
            <a:endParaRPr lang="en-US" sz="2000" b="1" dirty="0">
              <a:latin typeface="Times New Roman" pitchFamily="18" charset="0"/>
              <a:cs typeface="Times New Roman" pitchFamily="18" charset="0"/>
            </a:endParaRPr>
          </a:p>
        </p:txBody>
      </p:sp>
      <p:sp>
        <p:nvSpPr>
          <p:cNvPr id="19" name="Rounded Rectangle 18"/>
          <p:cNvSpPr/>
          <p:nvPr/>
        </p:nvSpPr>
        <p:spPr>
          <a:xfrm>
            <a:off x="233516" y="5753100"/>
            <a:ext cx="1066800" cy="914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4</a:t>
            </a:r>
            <a:endParaRPr lang="en-US" sz="2000" b="1" dirty="0">
              <a:latin typeface="Times New Roman" pitchFamily="18" charset="0"/>
              <a:cs typeface="Times New Roman" pitchFamily="18" charset="0"/>
            </a:endParaRPr>
          </a:p>
        </p:txBody>
      </p:sp>
      <p:cxnSp>
        <p:nvCxnSpPr>
          <p:cNvPr id="21" name="Straight Arrow Connector 20"/>
          <p:cNvCxnSpPr>
            <a:endCxn id="4" idx="1"/>
          </p:cNvCxnSpPr>
          <p:nvPr/>
        </p:nvCxnSpPr>
        <p:spPr>
          <a:xfrm>
            <a:off x="1295400" y="14097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1295400" y="340319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1300316" y="5030429"/>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1295400" y="62103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9" idx="2"/>
            <a:endCxn id="17" idx="0"/>
          </p:cNvCxnSpPr>
          <p:nvPr/>
        </p:nvCxnSpPr>
        <p:spPr>
          <a:xfrm>
            <a:off x="762000" y="1905000"/>
            <a:ext cx="0" cy="104099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7" idx="2"/>
            <a:endCxn id="18" idx="0"/>
          </p:cNvCxnSpPr>
          <p:nvPr/>
        </p:nvCxnSpPr>
        <p:spPr>
          <a:xfrm>
            <a:off x="762000" y="3860390"/>
            <a:ext cx="4916" cy="71161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8" idx="2"/>
            <a:endCxn id="19" idx="0"/>
          </p:cNvCxnSpPr>
          <p:nvPr/>
        </p:nvCxnSpPr>
        <p:spPr>
          <a:xfrm>
            <a:off x="766916" y="5486400"/>
            <a:ext cx="0" cy="2667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1250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500"/>
                            </p:stCondLst>
                            <p:childTnLst>
                              <p:par>
                                <p:cTn id="15" presetID="22" presetClass="entr" presetSubtype="8" fill="hold" nodeType="after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left)">
                                      <p:cBhvr>
                                        <p:cTn id="17" dur="500"/>
                                        <p:tgtEl>
                                          <p:spTgt spid="21"/>
                                        </p:tgtEl>
                                      </p:cBhvr>
                                    </p:animEffect>
                                  </p:childTnLst>
                                </p:cTn>
                              </p:par>
                            </p:childTnLst>
                          </p:cTn>
                        </p:par>
                        <p:par>
                          <p:cTn id="18" fill="hold">
                            <p:stCondLst>
                              <p:cond delay="1000"/>
                            </p:stCondLst>
                            <p:childTnLst>
                              <p:par>
                                <p:cTn id="19" presetID="22" presetClass="entr" presetSubtype="8" fill="hold" grpId="0"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left)">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wipe(up)">
                                      <p:cBhvr>
                                        <p:cTn id="26" dur="500"/>
                                        <p:tgtEl>
                                          <p:spTgt spid="28"/>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wipe(left)">
                                      <p:cBhvr>
                                        <p:cTn id="30" dur="500"/>
                                        <p:tgtEl>
                                          <p:spTgt spid="17"/>
                                        </p:tgtEl>
                                      </p:cBhvr>
                                    </p:animEffect>
                                  </p:childTnLst>
                                </p:cTn>
                              </p:par>
                            </p:childTnLst>
                          </p:cTn>
                        </p:par>
                        <p:par>
                          <p:cTn id="31" fill="hold">
                            <p:stCondLst>
                              <p:cond delay="1000"/>
                            </p:stCondLst>
                            <p:childTnLst>
                              <p:par>
                                <p:cTn id="32" presetID="22" presetClass="entr" presetSubtype="8" fill="hold" nodeType="after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wipe(left)">
                                      <p:cBhvr>
                                        <p:cTn id="34" dur="500"/>
                                        <p:tgtEl>
                                          <p:spTgt spid="22"/>
                                        </p:tgtEl>
                                      </p:cBhvr>
                                    </p:animEffect>
                                  </p:childTnLst>
                                </p:cTn>
                              </p:par>
                            </p:childTnLst>
                          </p:cTn>
                        </p:par>
                        <p:par>
                          <p:cTn id="35" fill="hold">
                            <p:stCondLst>
                              <p:cond delay="1500"/>
                            </p:stCondLst>
                            <p:childTnLst>
                              <p:par>
                                <p:cTn id="36" presetID="22" presetClass="entr" presetSubtype="8" fill="hold" grpId="0" nodeType="after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left)">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wipe(up)">
                                      <p:cBhvr>
                                        <p:cTn id="43" dur="500"/>
                                        <p:tgtEl>
                                          <p:spTgt spid="33"/>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wipe(left)">
                                      <p:cBhvr>
                                        <p:cTn id="47" dur="500"/>
                                        <p:tgtEl>
                                          <p:spTgt spid="18"/>
                                        </p:tgtEl>
                                      </p:cBhvr>
                                    </p:animEffect>
                                  </p:childTnLst>
                                </p:cTn>
                              </p:par>
                            </p:childTnLst>
                          </p:cTn>
                        </p:par>
                        <p:par>
                          <p:cTn id="48" fill="hold">
                            <p:stCondLst>
                              <p:cond delay="1000"/>
                            </p:stCondLst>
                            <p:childTnLst>
                              <p:par>
                                <p:cTn id="49" presetID="22" presetClass="entr" presetSubtype="8"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wipe(left)">
                                      <p:cBhvr>
                                        <p:cTn id="51" dur="500"/>
                                        <p:tgtEl>
                                          <p:spTgt spid="23"/>
                                        </p:tgtEl>
                                      </p:cBhvr>
                                    </p:animEffect>
                                  </p:childTnLst>
                                </p:cTn>
                              </p:par>
                            </p:childTnLst>
                          </p:cTn>
                        </p:par>
                        <p:par>
                          <p:cTn id="52" fill="hold">
                            <p:stCondLst>
                              <p:cond delay="1500"/>
                            </p:stCondLst>
                            <p:childTnLst>
                              <p:par>
                                <p:cTn id="53" presetID="22" presetClass="entr" presetSubtype="8" fill="hold" grpId="0" nodeType="after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wipe(left)">
                                      <p:cBhvr>
                                        <p:cTn id="55" dur="500"/>
                                        <p:tgtEl>
                                          <p:spTgt spid="7"/>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nodeType="clickEffect">
                                  <p:stCondLst>
                                    <p:cond delay="0"/>
                                  </p:stCondLst>
                                  <p:childTnLst>
                                    <p:set>
                                      <p:cBhvr>
                                        <p:cTn id="59" dur="1" fill="hold">
                                          <p:stCondLst>
                                            <p:cond delay="0"/>
                                          </p:stCondLst>
                                        </p:cTn>
                                        <p:tgtEl>
                                          <p:spTgt spid="35"/>
                                        </p:tgtEl>
                                        <p:attrNameLst>
                                          <p:attrName>style.visibility</p:attrName>
                                        </p:attrNameLst>
                                      </p:cBhvr>
                                      <p:to>
                                        <p:strVal val="visible"/>
                                      </p:to>
                                    </p:set>
                                    <p:animEffect transition="in" filter="wipe(up)">
                                      <p:cBhvr>
                                        <p:cTn id="60" dur="500"/>
                                        <p:tgtEl>
                                          <p:spTgt spid="35"/>
                                        </p:tgtEl>
                                      </p:cBhvr>
                                    </p:animEffect>
                                  </p:childTnLst>
                                </p:cTn>
                              </p:par>
                            </p:childTnLst>
                          </p:cTn>
                        </p:par>
                        <p:par>
                          <p:cTn id="61" fill="hold">
                            <p:stCondLst>
                              <p:cond delay="500"/>
                            </p:stCondLst>
                            <p:childTnLst>
                              <p:par>
                                <p:cTn id="62" presetID="22" presetClass="entr" presetSubtype="8" fill="hold" grpId="0" nodeType="after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wipe(left)">
                                      <p:cBhvr>
                                        <p:cTn id="64" dur="500"/>
                                        <p:tgtEl>
                                          <p:spTgt spid="19"/>
                                        </p:tgtEl>
                                      </p:cBhvr>
                                    </p:animEffect>
                                  </p:childTnLst>
                                </p:cTn>
                              </p:par>
                            </p:childTnLst>
                          </p:cTn>
                        </p:par>
                        <p:par>
                          <p:cTn id="65" fill="hold">
                            <p:stCondLst>
                              <p:cond delay="1000"/>
                            </p:stCondLst>
                            <p:childTnLst>
                              <p:par>
                                <p:cTn id="66" presetID="22" presetClass="entr" presetSubtype="8" fill="hold" nodeType="afterEffect">
                                  <p:stCondLst>
                                    <p:cond delay="0"/>
                                  </p:stCondLst>
                                  <p:childTnLst>
                                    <p:set>
                                      <p:cBhvr>
                                        <p:cTn id="67" dur="1" fill="hold">
                                          <p:stCondLst>
                                            <p:cond delay="0"/>
                                          </p:stCondLst>
                                        </p:cTn>
                                        <p:tgtEl>
                                          <p:spTgt spid="24"/>
                                        </p:tgtEl>
                                        <p:attrNameLst>
                                          <p:attrName>style.visibility</p:attrName>
                                        </p:attrNameLst>
                                      </p:cBhvr>
                                      <p:to>
                                        <p:strVal val="visible"/>
                                      </p:to>
                                    </p:set>
                                    <p:animEffect transition="in" filter="wipe(left)">
                                      <p:cBhvr>
                                        <p:cTn id="68" dur="500"/>
                                        <p:tgtEl>
                                          <p:spTgt spid="24"/>
                                        </p:tgtEl>
                                      </p:cBhvr>
                                    </p:animEffect>
                                  </p:childTnLst>
                                </p:cTn>
                              </p:par>
                            </p:childTnLst>
                          </p:cTn>
                        </p:par>
                        <p:par>
                          <p:cTn id="69" fill="hold">
                            <p:stCondLst>
                              <p:cond delay="1500"/>
                            </p:stCondLst>
                            <p:childTnLst>
                              <p:par>
                                <p:cTn id="70" presetID="22" presetClass="entr" presetSubtype="8" fill="hold" grpId="0" nodeType="after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wipe(left)">
                                      <p:cBhvr>
                                        <p:cTn id="7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7" grpId="0" animBg="1"/>
      <p:bldP spid="8" grpId="0" animBg="1"/>
      <p:bldP spid="9" grpId="0" animBg="1"/>
      <p:bldP spid="17" grpId="0" animBg="1"/>
      <p:bldP spid="18"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685800"/>
          </a:xfrm>
        </p:spPr>
        <p:txBody>
          <a:bodyPr>
            <a:noAutofit/>
          </a:bodyPr>
          <a:lstStyle/>
          <a:p>
            <a:pPr algn="just"/>
            <a:r>
              <a:rPr lang="en-US" sz="2000" b="1" dirty="0" smtClean="0">
                <a:latin typeface="Times New Roman" pitchFamily="18" charset="0"/>
                <a:cs typeface="Times New Roman" pitchFamily="18" charset="0"/>
              </a:rPr>
              <a:t>VÍ DỤ 1: </a:t>
            </a:r>
            <a:r>
              <a:rPr lang="en-US" sz="2000" b="1" dirty="0">
                <a:latin typeface="Times New Roman" pitchFamily="18" charset="0"/>
                <a:cs typeface="Times New Roman" pitchFamily="18" charset="0"/>
              </a:rPr>
              <a:t>Từ bước 1 đến bước 3</a:t>
            </a:r>
          </a:p>
        </p:txBody>
      </p:sp>
      <p:sp>
        <p:nvSpPr>
          <p:cNvPr id="3" name="Content Placeholder 2"/>
          <p:cNvSpPr>
            <a:spLocks noGrp="1"/>
          </p:cNvSpPr>
          <p:nvPr>
            <p:ph idx="1"/>
          </p:nvPr>
        </p:nvSpPr>
        <p:spPr>
          <a:xfrm>
            <a:off x="228600" y="533400"/>
            <a:ext cx="8763000" cy="5562600"/>
          </a:xfrm>
        </p:spPr>
        <p:txBody>
          <a:bodyPr>
            <a:noAutofit/>
          </a:bodyPr>
          <a:lstStyle/>
          <a:p>
            <a:pPr marL="0" indent="0" algn="ctr">
              <a:buNone/>
            </a:pPr>
            <a:r>
              <a:rPr lang="en-US" sz="2000" b="1" dirty="0" smtClean="0">
                <a:solidFill>
                  <a:srgbClr val="FF0000"/>
                </a:solidFill>
                <a:latin typeface="Times New Roman" pitchFamily="18" charset="0"/>
                <a:cs typeface="Times New Roman" pitchFamily="18" charset="0"/>
              </a:rPr>
              <a:t>MỤC </a:t>
            </a:r>
            <a:r>
              <a:rPr lang="en-US" sz="2000" b="1" dirty="0">
                <a:solidFill>
                  <a:srgbClr val="FF0000"/>
                </a:solidFill>
                <a:latin typeface="Times New Roman" pitchFamily="18" charset="0"/>
                <a:cs typeface="Times New Roman" pitchFamily="18" charset="0"/>
              </a:rPr>
              <a:t>TIÊU GD NĂM CỦA MỘT ĐỘ TUỔI: </a:t>
            </a:r>
            <a:endParaRPr lang="en-US" sz="2000" b="1" dirty="0" smtClean="0">
              <a:solidFill>
                <a:srgbClr val="FF0000"/>
              </a:solidFill>
              <a:latin typeface="Times New Roman" pitchFamily="18" charset="0"/>
              <a:cs typeface="Times New Roman" pitchFamily="18" charset="0"/>
            </a:endParaRPr>
          </a:p>
          <a:p>
            <a:pPr marL="0" indent="0" algn="ctr">
              <a:buNone/>
            </a:pPr>
            <a:r>
              <a:rPr lang="en-US" sz="2000" i="1" dirty="0" smtClean="0">
                <a:latin typeface="Times New Roman" pitchFamily="18" charset="0"/>
                <a:cs typeface="Times New Roman" pitchFamily="18" charset="0"/>
              </a:rPr>
              <a:t>(</a:t>
            </a:r>
            <a:r>
              <a:rPr lang="en-US" sz="2000" i="1" dirty="0">
                <a:latin typeface="Times New Roman" pitchFamily="18" charset="0"/>
                <a:cs typeface="Times New Roman" pitchFamily="18" charset="0"/>
              </a:rPr>
              <a:t>Phần này tổ trưởng các tổ CM xây dựng)</a:t>
            </a:r>
            <a:endParaRPr lang="en-US" sz="2000" dirty="0">
              <a:latin typeface="Times New Roman" pitchFamily="18" charset="0"/>
              <a:cs typeface="Times New Roman" pitchFamily="18" charset="0"/>
            </a:endParaRPr>
          </a:p>
          <a:p>
            <a:pPr marL="0" indent="0" algn="just">
              <a:buNone/>
            </a:pPr>
            <a:r>
              <a:rPr lang="en-US" sz="2000" b="1" i="1" dirty="0">
                <a:latin typeface="Times New Roman" pitchFamily="18" charset="0"/>
                <a:cs typeface="Times New Roman" pitchFamily="18" charset="0"/>
              </a:rPr>
              <a:t>- Mục tiêu năm của lứa tuổi NT:</a:t>
            </a:r>
            <a:r>
              <a:rPr lang="en-US" sz="2000" dirty="0">
                <a:latin typeface="Times New Roman" pitchFamily="18" charset="0"/>
                <a:cs typeface="Times New Roman" pitchFamily="18" charset="0"/>
              </a:rPr>
              <a:t> lấy toàn bộ phần kết quả mong đợi trong chương trình GDMN làm mục tiêu năm.</a:t>
            </a:r>
          </a:p>
          <a:p>
            <a:pPr marL="0" indent="0" algn="ctr">
              <a:spcBef>
                <a:spcPts val="0"/>
              </a:spcBef>
              <a:buNone/>
            </a:pPr>
            <a:r>
              <a:rPr lang="vi-VN" sz="2000" dirty="0">
                <a:latin typeface="Times New Roman" pitchFamily="18" charset="0"/>
                <a:cs typeface="Times New Roman" pitchFamily="18" charset="0"/>
              </a:rPr>
              <a:t>MỤC TIÊU GIÁO DỤC</a:t>
            </a:r>
            <a:endParaRPr lang="en-US" sz="2000" dirty="0">
              <a:latin typeface="Times New Roman" pitchFamily="18" charset="0"/>
              <a:cs typeface="Times New Roman" pitchFamily="18" charset="0"/>
            </a:endParaRPr>
          </a:p>
          <a:p>
            <a:pPr marL="0" indent="0" algn="ctr">
              <a:spcBef>
                <a:spcPts val="0"/>
              </a:spcBef>
              <a:buNone/>
            </a:pPr>
            <a:r>
              <a:rPr lang="vi-VN" sz="2000" dirty="0">
                <a:latin typeface="Times New Roman" pitchFamily="18" charset="0"/>
                <a:cs typeface="Times New Roman" pitchFamily="18" charset="0"/>
              </a:rPr>
              <a:t>LỨA TUỔI NHÀ TRẺ 24 - 36 THÁNG - NĂM HỌC ..............</a:t>
            </a:r>
            <a:endParaRPr lang="en-US" sz="2000" dirty="0">
              <a:latin typeface="Times New Roman" pitchFamily="18" charset="0"/>
              <a:cs typeface="Times New Roman" pitchFamily="18" charset="0"/>
            </a:endParaRPr>
          </a:p>
          <a:p>
            <a:pPr marL="0" indent="0" algn="ctr">
              <a:spcBef>
                <a:spcPts val="0"/>
              </a:spcBef>
              <a:buNone/>
            </a:pPr>
            <a:r>
              <a:rPr lang="vi-VN" sz="2000" dirty="0">
                <a:latin typeface="Times New Roman" pitchFamily="18" charset="0"/>
                <a:cs typeface="Times New Roman" pitchFamily="18" charset="0"/>
              </a:rPr>
              <a:t>(Trình bày khổ giấy ngang)</a:t>
            </a:r>
            <a:endParaRPr lang="en-US" sz="20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841469466"/>
              </p:ext>
            </p:extLst>
          </p:nvPr>
        </p:nvGraphicFramePr>
        <p:xfrm>
          <a:off x="228601" y="2895600"/>
          <a:ext cx="8762999" cy="3764280"/>
        </p:xfrm>
        <a:graphic>
          <a:graphicData uri="http://schemas.openxmlformats.org/drawingml/2006/table">
            <a:tbl>
              <a:tblPr firstRow="1" firstCol="1" bandRow="1">
                <a:tableStyleId>{5C22544A-7EE6-4342-B048-85BDC9FD1C3A}</a:tableStyleId>
              </a:tblPr>
              <a:tblGrid>
                <a:gridCol w="2133599"/>
                <a:gridCol w="4568321"/>
                <a:gridCol w="2061079"/>
              </a:tblGrid>
              <a:tr h="350520">
                <a:tc>
                  <a:txBody>
                    <a:bodyPr/>
                    <a:lstStyle/>
                    <a:p>
                      <a:pPr algn="ctr">
                        <a:spcBef>
                          <a:spcPts val="600"/>
                        </a:spcBef>
                        <a:spcAft>
                          <a:spcPts val="600"/>
                        </a:spcAft>
                      </a:pPr>
                      <a:r>
                        <a:rPr lang="vi-VN" sz="1800" dirty="0">
                          <a:solidFill>
                            <a:srgbClr val="FFFF00"/>
                          </a:solidFill>
                          <a:effectLst/>
                          <a:latin typeface="+mj-lt"/>
                        </a:rPr>
                        <a:t>Lĩnh vực</a:t>
                      </a:r>
                      <a:endParaRPr lang="en-US" sz="1200" dirty="0">
                        <a:solidFill>
                          <a:srgbClr val="FFFF00"/>
                        </a:solidFill>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solidFill>
                            <a:srgbClr val="FFFF00"/>
                          </a:solidFill>
                          <a:effectLst/>
                          <a:latin typeface="+mj-lt"/>
                        </a:rPr>
                        <a:t>Mục tiêu cuối độ tuổi</a:t>
                      </a:r>
                      <a:endParaRPr lang="en-US" sz="1200" dirty="0">
                        <a:solidFill>
                          <a:srgbClr val="FFFF00"/>
                        </a:solidFill>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solidFill>
                            <a:srgbClr val="FFFF00"/>
                          </a:solidFill>
                          <a:effectLst/>
                          <a:latin typeface="+mj-lt"/>
                        </a:rPr>
                        <a:t>Ghi chú</a:t>
                      </a:r>
                      <a:endParaRPr lang="en-US" sz="1200" dirty="0">
                        <a:solidFill>
                          <a:srgbClr val="FFFF00"/>
                        </a:solidFill>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279">
                <a:tc>
                  <a:txBody>
                    <a:bodyPr/>
                    <a:lstStyle/>
                    <a:p>
                      <a:pPr>
                        <a:spcBef>
                          <a:spcPts val="600"/>
                        </a:spcBef>
                        <a:spcAft>
                          <a:spcPts val="600"/>
                        </a:spcAft>
                      </a:pPr>
                      <a:r>
                        <a:rPr lang="vi-VN" sz="1800" dirty="0">
                          <a:effectLst/>
                          <a:latin typeface="+mj-lt"/>
                        </a:rPr>
                        <a:t>Phát triển thể chất</a:t>
                      </a:r>
                      <a:endParaRPr lang="en-US" sz="1200" dirty="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20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20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9601">
                <a:tc rowSpan="2">
                  <a:txBody>
                    <a:bodyPr/>
                    <a:lstStyle/>
                    <a:p>
                      <a:pPr>
                        <a:spcBef>
                          <a:spcPts val="600"/>
                        </a:spcBef>
                        <a:spcAft>
                          <a:spcPts val="600"/>
                        </a:spcAft>
                      </a:pPr>
                      <a:r>
                        <a:rPr lang="vi-VN" sz="1800">
                          <a:effectLst/>
                          <a:latin typeface="+mj-lt"/>
                        </a:rPr>
                        <a:t>Phát triển nhận thức</a:t>
                      </a:r>
                      <a:endParaRPr lang="en-US" sz="120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dirty="0">
                          <a:effectLst/>
                          <a:latin typeface="+mj-lt"/>
                        </a:rPr>
                        <a:t>Sờ nắn, nhìn, nghe, ngửi, nếm để nhận biết đặc điểm nổi bật của đối tượng</a:t>
                      </a:r>
                      <a:endParaRPr lang="en-US" sz="1200" dirty="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Bef>
                          <a:spcPts val="600"/>
                        </a:spcBef>
                        <a:spcAft>
                          <a:spcPts val="600"/>
                        </a:spcAft>
                      </a:pPr>
                      <a:r>
                        <a:rPr lang="en-US" sz="1800" dirty="0">
                          <a:effectLst/>
                          <a:latin typeface="Times New Roman" pitchFamily="18" charset="0"/>
                          <a:cs typeface="Times New Roman" pitchFamily="18" charset="0"/>
                        </a:rPr>
                        <a:t>Lấy toàn bộ phần k</a:t>
                      </a:r>
                      <a:r>
                        <a:rPr lang="vi-VN" sz="1800" dirty="0">
                          <a:effectLst/>
                          <a:latin typeface="Times New Roman" pitchFamily="18" charset="0"/>
                          <a:cs typeface="Times New Roman" pitchFamily="18" charset="0"/>
                        </a:rPr>
                        <a:t>ết quả mong đợi trong Chương trình GDMN</a:t>
                      </a:r>
                      <a:r>
                        <a:rPr lang="en-US" sz="1800" dirty="0">
                          <a:effectLst/>
                          <a:latin typeface="Times New Roman" pitchFamily="18" charset="0"/>
                          <a:cs typeface="Times New Roman" pitchFamily="18" charset="0"/>
                        </a:rPr>
                        <a:t> làm mục tiêu cuối độ tuổi (quyển bìa tím).</a:t>
                      </a:r>
                      <a:endParaRPr lang="en-US" sz="1200" dirty="0">
                        <a:effectLst/>
                        <a:latin typeface="Times New Roman" pitchFamily="18" charset="0"/>
                        <a:ea typeface="Times New Roman"/>
                        <a:cs typeface="Times New Roman" pitchFamily="18" charset="0"/>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00200">
                <a:tc vMerge="1">
                  <a:txBody>
                    <a:bodyPr/>
                    <a:lstStyle/>
                    <a:p>
                      <a:endParaRPr lang="en-US"/>
                    </a:p>
                  </a:txBody>
                  <a:tcPr/>
                </a:tc>
                <a:tc>
                  <a:txBody>
                    <a:bodyPr/>
                    <a:lstStyle/>
                    <a:p>
                      <a:pPr algn="just">
                        <a:spcBef>
                          <a:spcPts val="600"/>
                        </a:spcBef>
                        <a:spcAft>
                          <a:spcPts val="600"/>
                        </a:spcAft>
                      </a:pPr>
                      <a:r>
                        <a:rPr lang="vi-VN" sz="1800" dirty="0">
                          <a:effectLst/>
                          <a:latin typeface="+mj-lt"/>
                        </a:rPr>
                        <a:t>2.1. Chơi bắt chước một số hành động quen thuộc của những người gần gũi. Sử dụng được một số đồ dùng, đồ chơi quen thuộc.</a:t>
                      </a:r>
                      <a:endParaRPr lang="en-US" sz="1200" dirty="0">
                        <a:effectLst/>
                        <a:latin typeface="+mj-lt"/>
                      </a:endParaRPr>
                    </a:p>
                    <a:p>
                      <a:pPr algn="just">
                        <a:spcBef>
                          <a:spcPts val="600"/>
                        </a:spcBef>
                        <a:spcAft>
                          <a:spcPts val="600"/>
                        </a:spcAft>
                      </a:pPr>
                      <a:r>
                        <a:rPr lang="vi-VN" sz="1800" dirty="0">
                          <a:effectLst/>
                          <a:latin typeface="+mj-lt"/>
                        </a:rPr>
                        <a:t>2.2. Nói được tên của bản thân và những người gần gũi khi được hỏi...</a:t>
                      </a:r>
                      <a:endParaRPr lang="en-US" sz="1200" dirty="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320040">
                <a:tc>
                  <a:txBody>
                    <a:bodyPr/>
                    <a:lstStyle/>
                    <a:p>
                      <a:pPr>
                        <a:spcBef>
                          <a:spcPts val="600"/>
                        </a:spcBef>
                        <a:spcAft>
                          <a:spcPts val="600"/>
                        </a:spcAft>
                      </a:pPr>
                      <a:r>
                        <a:rPr lang="vi-VN" sz="1800" dirty="0">
                          <a:effectLst/>
                          <a:latin typeface="+mj-lt"/>
                        </a:rPr>
                        <a:t>Phát triển ngôn ngữ</a:t>
                      </a:r>
                      <a:endParaRPr lang="en-US" sz="1200" dirty="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effectLst/>
                          <a:latin typeface="+mj-lt"/>
                        </a:rPr>
                        <a:t> </a:t>
                      </a:r>
                      <a:endParaRPr lang="en-US" sz="1200" dirty="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20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2301">
                <a:tc>
                  <a:txBody>
                    <a:bodyPr/>
                    <a:lstStyle/>
                    <a:p>
                      <a:pPr>
                        <a:spcBef>
                          <a:spcPts val="600"/>
                        </a:spcBef>
                        <a:spcAft>
                          <a:spcPts val="600"/>
                        </a:spcAft>
                      </a:pPr>
                      <a:r>
                        <a:rPr lang="vi-VN" sz="1800" dirty="0">
                          <a:effectLst/>
                          <a:latin typeface="+mj-lt"/>
                        </a:rPr>
                        <a:t>Phát triển </a:t>
                      </a:r>
                      <a:r>
                        <a:rPr lang="vi-VN" sz="1800" baseline="0" dirty="0">
                          <a:effectLst/>
                          <a:latin typeface="Times New Roman" pitchFamily="18" charset="0"/>
                        </a:rPr>
                        <a:t>TCKNXH và </a:t>
                      </a:r>
                      <a:r>
                        <a:rPr lang="en-US" sz="1800" baseline="0" dirty="0" smtClean="0">
                          <a:effectLst/>
                          <a:latin typeface="Times New Roman" pitchFamily="18" charset="0"/>
                        </a:rPr>
                        <a:t>TM</a:t>
                      </a:r>
                      <a:endParaRPr lang="en-US" sz="1200" baseline="0" dirty="0">
                        <a:effectLst/>
                        <a:latin typeface="Times New Roman" pitchFamily="18" charset="0"/>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effectLst/>
                          <a:latin typeface="+mj-lt"/>
                        </a:rPr>
                        <a:t> </a:t>
                      </a:r>
                      <a:endParaRPr lang="en-US" sz="1200" dirty="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effectLst/>
                          <a:latin typeface="+mj-lt"/>
                        </a:rPr>
                        <a:t> </a:t>
                      </a:r>
                      <a:endParaRPr lang="en-US" sz="1200" dirty="0">
                        <a:effectLst/>
                        <a:latin typeface="+mj-lt"/>
                        <a:ea typeface="Times New Roman"/>
                        <a:cs typeface="Times New Roman"/>
                      </a:endParaRPr>
                    </a:p>
                  </a:txBody>
                  <a:tcPr marL="58597" marR="5859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34922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500"/>
                                        <p:tgtEl>
                                          <p:spTgt spid="3">
                                            <p:txEl>
                                              <p:pRg st="5" end="5"/>
                                            </p:txEl>
                                          </p:spTgt>
                                        </p:tgtEl>
                                      </p:cBhvr>
                                    </p:animEffect>
                                  </p:childTnLst>
                                </p:cTn>
                              </p:par>
                            </p:childTnLst>
                          </p:cTn>
                        </p:par>
                        <p:par>
                          <p:cTn id="30" fill="hold">
                            <p:stCondLst>
                              <p:cond delay="2500"/>
                            </p:stCondLst>
                            <p:childTnLst>
                              <p:par>
                                <p:cTn id="31" presetID="2" presetClass="entr" presetSubtype="4" fill="hold" nodeType="after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5562600"/>
          </a:xfrm>
        </p:spPr>
        <p:txBody>
          <a:bodyPr>
            <a:noAutofit/>
          </a:bodyPr>
          <a:lstStyle/>
          <a:p>
            <a:pPr marL="0" indent="0" algn="just">
              <a:buNone/>
            </a:pPr>
            <a:r>
              <a:rPr lang="en-US" sz="1800" b="1" i="1" dirty="0" smtClean="0">
                <a:latin typeface="Times New Roman" pitchFamily="18" charset="0"/>
                <a:cs typeface="Times New Roman" pitchFamily="18" charset="0"/>
              </a:rPr>
              <a:t>- Mục </a:t>
            </a:r>
            <a:r>
              <a:rPr lang="en-US" sz="1800" b="1" i="1" dirty="0">
                <a:latin typeface="Times New Roman" pitchFamily="18" charset="0"/>
                <a:cs typeface="Times New Roman" pitchFamily="18" charset="0"/>
              </a:rPr>
              <a:t>tiêu năm của lứa tuổi MG:</a:t>
            </a:r>
            <a:r>
              <a:rPr lang="en-US" sz="1800" dirty="0">
                <a:latin typeface="Times New Roman" pitchFamily="18" charset="0"/>
                <a:cs typeface="Times New Roman" pitchFamily="18" charset="0"/>
              </a:rPr>
              <a:t> Lấy toàn bộ phần kết quả mong đợi trong chương trình GDMN. Các chỉ số theo quy định của SGD </a:t>
            </a:r>
            <a:r>
              <a:rPr lang="en-US" sz="1800" dirty="0" smtClean="0">
                <a:latin typeface="Times New Roman" pitchFamily="18" charset="0"/>
                <a:cs typeface="Times New Roman" pitchFamily="18" charset="0"/>
              </a:rPr>
              <a:t>và </a:t>
            </a:r>
            <a:r>
              <a:rPr lang="en-US" sz="1800" dirty="0">
                <a:latin typeface="Times New Roman" pitchFamily="18" charset="0"/>
                <a:cs typeface="Times New Roman" pitchFamily="18" charset="0"/>
              </a:rPr>
              <a:t>Mục tiêu nâng cao trong chương trình bổ sung nâng cao của nhà trường (không có trong kết quả mong đợi</a:t>
            </a:r>
            <a:r>
              <a:rPr lang="en-US" sz="1800" dirty="0" smtClean="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marL="0" indent="0" algn="ctr">
              <a:spcBef>
                <a:spcPts val="0"/>
              </a:spcBef>
              <a:buNone/>
            </a:pPr>
            <a:r>
              <a:rPr lang="vi-VN" sz="1800" dirty="0">
                <a:latin typeface="Times New Roman" pitchFamily="18" charset="0"/>
                <a:cs typeface="Times New Roman" pitchFamily="18" charset="0"/>
              </a:rPr>
              <a:t>MỤC TIÊU GIÁO DỤC</a:t>
            </a:r>
            <a:endParaRPr lang="en-US" sz="1800" dirty="0">
              <a:latin typeface="Times New Roman" pitchFamily="18" charset="0"/>
              <a:cs typeface="Times New Roman" pitchFamily="18" charset="0"/>
            </a:endParaRPr>
          </a:p>
          <a:p>
            <a:pPr marL="0" indent="0" algn="ctr">
              <a:spcBef>
                <a:spcPts val="0"/>
              </a:spcBef>
              <a:buNone/>
            </a:pPr>
            <a:r>
              <a:rPr lang="vi-VN" sz="1800" dirty="0">
                <a:latin typeface="Times New Roman" pitchFamily="18" charset="0"/>
                <a:cs typeface="Times New Roman" pitchFamily="18" charset="0"/>
              </a:rPr>
              <a:t>LỨA TUỔI MẪU GIÁO LỚN  - NĂM HỌC .............. </a:t>
            </a:r>
            <a:r>
              <a:rPr lang="vi-VN" sz="1800" dirty="0" smtClean="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4167654680"/>
              </p:ext>
            </p:extLst>
          </p:nvPr>
        </p:nvGraphicFramePr>
        <p:xfrm>
          <a:off x="228600" y="1752600"/>
          <a:ext cx="8686800" cy="4990021"/>
        </p:xfrm>
        <a:graphic>
          <a:graphicData uri="http://schemas.openxmlformats.org/drawingml/2006/table">
            <a:tbl>
              <a:tblPr firstRow="1" firstCol="1" bandRow="1">
                <a:tableStyleId>{5C22544A-7EE6-4342-B048-85BDC9FD1C3A}</a:tableStyleId>
              </a:tblPr>
              <a:tblGrid>
                <a:gridCol w="1676400"/>
                <a:gridCol w="4648200"/>
                <a:gridCol w="2362200"/>
              </a:tblGrid>
              <a:tr h="234880">
                <a:tc>
                  <a:txBody>
                    <a:bodyPr/>
                    <a:lstStyle/>
                    <a:p>
                      <a:pPr algn="ctr">
                        <a:spcAft>
                          <a:spcPts val="0"/>
                        </a:spcAft>
                      </a:pPr>
                      <a:r>
                        <a:rPr lang="vi-VN" sz="1400" dirty="0">
                          <a:solidFill>
                            <a:srgbClr val="FFFF00"/>
                          </a:solidFill>
                          <a:effectLst/>
                          <a:latin typeface="+mj-lt"/>
                        </a:rPr>
                        <a:t>Lĩnh vực</a:t>
                      </a:r>
                      <a:endParaRPr lang="en-US" sz="1400" dirty="0">
                        <a:solidFill>
                          <a:srgbClr val="FFFF00"/>
                        </a:solidFill>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solidFill>
                            <a:srgbClr val="FFFF00"/>
                          </a:solidFill>
                          <a:effectLst/>
                          <a:latin typeface="+mj-lt"/>
                        </a:rPr>
                        <a:t>Mục tiêu cuối độ tuổi</a:t>
                      </a:r>
                      <a:endParaRPr lang="en-US" sz="1400" dirty="0">
                        <a:solidFill>
                          <a:srgbClr val="FFFF00"/>
                        </a:solidFill>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solidFill>
                            <a:srgbClr val="FFFF00"/>
                          </a:solidFill>
                          <a:effectLst/>
                          <a:latin typeface="+mj-lt"/>
                        </a:rPr>
                        <a:t>Ghi chú</a:t>
                      </a:r>
                      <a:endParaRPr lang="en-US" sz="1400" dirty="0">
                        <a:solidFill>
                          <a:srgbClr val="FFFF00"/>
                        </a:solidFill>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4880">
                <a:tc>
                  <a:txBody>
                    <a:bodyPr/>
                    <a:lstStyle/>
                    <a:p>
                      <a:pPr>
                        <a:spcAft>
                          <a:spcPts val="0"/>
                        </a:spcAft>
                      </a:pPr>
                      <a:r>
                        <a:rPr lang="vi-VN" sz="1400" dirty="0">
                          <a:solidFill>
                            <a:schemeClr val="bg1"/>
                          </a:solidFill>
                          <a:effectLst/>
                          <a:latin typeface="+mj-lt"/>
                        </a:rPr>
                        <a:t>Phát triển thể chất</a:t>
                      </a:r>
                      <a:endParaRPr lang="en-US" sz="1400" dirty="0">
                        <a:solidFill>
                          <a:schemeClr val="bg1"/>
                        </a:solidFill>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effectLst/>
                          <a:latin typeface="+mj-lt"/>
                        </a:rPr>
                        <a:t> </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effectLst/>
                          <a:latin typeface="+mj-lt"/>
                        </a:rPr>
                        <a:t> </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9761">
                <a:tc rowSpan="5">
                  <a:txBody>
                    <a:bodyPr/>
                    <a:lstStyle/>
                    <a:p>
                      <a:pPr>
                        <a:spcAft>
                          <a:spcPts val="0"/>
                        </a:spcAft>
                      </a:pPr>
                      <a:r>
                        <a:rPr lang="vi-VN" sz="1400" dirty="0" smtClean="0">
                          <a:solidFill>
                            <a:schemeClr val="bg1"/>
                          </a:solidFill>
                          <a:effectLst/>
                          <a:latin typeface="+mj-lt"/>
                        </a:rPr>
                        <a:t>Phát triển nhận thức</a:t>
                      </a:r>
                      <a:endParaRPr lang="en-US" sz="1400" dirty="0">
                        <a:solidFill>
                          <a:schemeClr val="bg1"/>
                        </a:solidFill>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vi-VN" sz="1400" dirty="0">
                          <a:effectLst/>
                          <a:latin typeface="+mj-lt"/>
                        </a:rPr>
                        <a:t>1. Tò mò tìm tòi, khám phá các sự vật, hiện tượng xung quanh như đặt câu hỏi về sự vật, hiện tượng: “Tại sao có mưa?”...</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spcAft>
                          <a:spcPts val="0"/>
                        </a:spcAft>
                      </a:pPr>
                      <a:r>
                        <a:rPr lang="en-US" sz="1400" dirty="0">
                          <a:effectLst/>
                          <a:latin typeface="Times New Roman" pitchFamily="18" charset="0"/>
                          <a:cs typeface="Times New Roman" pitchFamily="18" charset="0"/>
                        </a:rPr>
                        <a:t>Lấy toàn bộ phần k</a:t>
                      </a:r>
                      <a:r>
                        <a:rPr lang="vi-VN" sz="1400" dirty="0">
                          <a:effectLst/>
                          <a:latin typeface="Times New Roman" pitchFamily="18" charset="0"/>
                          <a:cs typeface="Times New Roman" pitchFamily="18" charset="0"/>
                        </a:rPr>
                        <a:t>ết quả mong đợi trong Chương trình GDMN</a:t>
                      </a:r>
                      <a:r>
                        <a:rPr lang="en-US" sz="1400" dirty="0">
                          <a:effectLst/>
                          <a:latin typeface="Times New Roman" pitchFamily="18" charset="0"/>
                          <a:cs typeface="Times New Roman" pitchFamily="18" charset="0"/>
                        </a:rPr>
                        <a:t> làm mục tiêu cuối độ tuổi (quyển bìa tím).</a:t>
                      </a:r>
                      <a:endParaRPr lang="en-US" sz="1400" dirty="0">
                        <a:effectLst/>
                        <a:latin typeface="Times New Roman" pitchFamily="18" charset="0"/>
                        <a:ea typeface="Times New Roman"/>
                        <a:cs typeface="Times New Roman" pitchFamily="18" charset="0"/>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62174">
                <a:tc vMerge="1">
                  <a:txBody>
                    <a:bodyPr/>
                    <a:lstStyle/>
                    <a:p>
                      <a:endParaRPr lang="en-US"/>
                    </a:p>
                  </a:txBody>
                  <a:tcPr/>
                </a:tc>
                <a:tc>
                  <a:txBody>
                    <a:bodyPr/>
                    <a:lstStyle/>
                    <a:p>
                      <a:pPr algn="just">
                        <a:spcAft>
                          <a:spcPts val="0"/>
                        </a:spcAft>
                      </a:pPr>
                      <a:r>
                        <a:rPr lang="vi-VN" sz="1400" dirty="0">
                          <a:effectLst/>
                          <a:latin typeface="+mj-lt"/>
                        </a:rPr>
                        <a:t>1.2. Phối hợp các giác quan để xem xét, thảo luận về sự vật hiện tượng như sử dụng các giác quan khác nhau để xem xét lá, hoa, quả,.. và thảo luận về đặc điểm của đối tượng</a:t>
                      </a:r>
                      <a:r>
                        <a:rPr lang="vi-VN" sz="1400" dirty="0" smtClean="0">
                          <a:effectLst/>
                          <a:latin typeface="+mj-lt"/>
                        </a:rPr>
                        <a:t>...</a:t>
                      </a:r>
                      <a:endParaRPr lang="en-US" sz="1400" dirty="0">
                        <a:effectLst/>
                        <a:latin typeface="+mj-lt"/>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469761">
                <a:tc vMerge="1">
                  <a:txBody>
                    <a:bodyPr/>
                    <a:lstStyle/>
                    <a:p>
                      <a:endParaRPr lang="en-US"/>
                    </a:p>
                  </a:txBody>
                  <a:tcPr/>
                </a:tc>
                <a:tc>
                  <a:txBody>
                    <a:bodyPr/>
                    <a:lstStyle/>
                    <a:p>
                      <a:pPr algn="just">
                        <a:spcAft>
                          <a:spcPts val="0"/>
                        </a:spcAft>
                      </a:pPr>
                      <a:r>
                        <a:rPr lang="vi-VN" sz="1400" dirty="0">
                          <a:effectLst/>
                          <a:latin typeface="+mj-lt"/>
                        </a:rPr>
                        <a:t>Đặt tên mới cho đồ vật, câu chuyện, đặt lời mới cho bài hát (CS 117)</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spcAft>
                          <a:spcPts val="0"/>
                        </a:spcAft>
                      </a:pPr>
                      <a:r>
                        <a:rPr lang="en-US" sz="1400" dirty="0">
                          <a:effectLst/>
                          <a:latin typeface="Times New Roman" pitchFamily="18" charset="0"/>
                          <a:cs typeface="Times New Roman" pitchFamily="18" charset="0"/>
                        </a:rPr>
                        <a:t>120 </a:t>
                      </a:r>
                      <a:r>
                        <a:rPr lang="vi-VN" sz="1400" dirty="0">
                          <a:effectLst/>
                          <a:latin typeface="Times New Roman" pitchFamily="18" charset="0"/>
                          <a:cs typeface="Times New Roman" pitchFamily="18" charset="0"/>
                        </a:rPr>
                        <a:t>chỉ số trong Bộ chuẩn phát triển trẻ 5 tuổi không có trong kết quả mong đợi</a:t>
                      </a:r>
                      <a:r>
                        <a:rPr lang="en-US" sz="1400" dirty="0">
                          <a:effectLst/>
                          <a:latin typeface="Times New Roman" pitchFamily="18" charset="0"/>
                          <a:cs typeface="Times New Roman" pitchFamily="18" charset="0"/>
                        </a:rPr>
                        <a:t> (với trẻ MGL)</a:t>
                      </a:r>
                    </a:p>
                    <a:p>
                      <a:pPr algn="just">
                        <a:spcAft>
                          <a:spcPts val="0"/>
                        </a:spcAft>
                      </a:pPr>
                      <a:r>
                        <a:rPr lang="en-US" sz="1400" dirty="0">
                          <a:effectLst/>
                          <a:latin typeface="Times New Roman" pitchFamily="18" charset="0"/>
                          <a:cs typeface="Times New Roman" pitchFamily="18" charset="0"/>
                        </a:rPr>
                        <a:t>* Với các độ tuổi khác lấy chỉ số theo quy định của SGD” </a:t>
                      </a:r>
                    </a:p>
                    <a:p>
                      <a:pPr algn="just">
                        <a:spcAft>
                          <a:spcPts val="0"/>
                        </a:spcAft>
                      </a:pPr>
                      <a:r>
                        <a:rPr lang="en-US" sz="1400" dirty="0">
                          <a:effectLst/>
                          <a:latin typeface="Times New Roman" pitchFamily="18" charset="0"/>
                          <a:cs typeface="Times New Roman" pitchFamily="18" charset="0"/>
                        </a:rPr>
                        <a:t>- MGB: 32 chỉ số</a:t>
                      </a:r>
                    </a:p>
                    <a:p>
                      <a:pPr algn="just">
                        <a:spcAft>
                          <a:spcPts val="0"/>
                        </a:spcAft>
                      </a:pPr>
                      <a:r>
                        <a:rPr lang="en-US" sz="1400" dirty="0">
                          <a:effectLst/>
                          <a:latin typeface="Times New Roman" pitchFamily="18" charset="0"/>
                          <a:cs typeface="Times New Roman" pitchFamily="18" charset="0"/>
                        </a:rPr>
                        <a:t>- MGN: 36 chỉ số</a:t>
                      </a:r>
                      <a:endParaRPr lang="en-US" sz="1400" dirty="0">
                        <a:effectLst/>
                        <a:latin typeface="Times New Roman" pitchFamily="18" charset="0"/>
                        <a:ea typeface="Times New Roman"/>
                        <a:cs typeface="Times New Roman" pitchFamily="18" charset="0"/>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09283">
                <a:tc vMerge="1">
                  <a:txBody>
                    <a:bodyPr/>
                    <a:lstStyle/>
                    <a:p>
                      <a:endParaRPr lang="en-US"/>
                    </a:p>
                  </a:txBody>
                  <a:tcPr/>
                </a:tc>
                <a:tc>
                  <a:txBody>
                    <a:bodyPr/>
                    <a:lstStyle/>
                    <a:p>
                      <a:pPr>
                        <a:spcAft>
                          <a:spcPts val="0"/>
                        </a:spcAft>
                      </a:pPr>
                      <a:r>
                        <a:rPr lang="vi-VN" sz="1400" dirty="0">
                          <a:effectLst/>
                          <a:latin typeface="+mj-lt"/>
                        </a:rPr>
                        <a:t>Thực hiện một số công việc theo cách riêng của mình (CS 118) ...</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469761">
                <a:tc vMerge="1">
                  <a:txBody>
                    <a:bodyPr/>
                    <a:lstStyle/>
                    <a:p>
                      <a:endParaRPr lang="en-US"/>
                    </a:p>
                  </a:txBody>
                  <a:tcPr/>
                </a:tc>
                <a:tc>
                  <a:txBody>
                    <a:bodyPr/>
                    <a:lstStyle/>
                    <a:p>
                      <a:pPr>
                        <a:spcAft>
                          <a:spcPts val="0"/>
                        </a:spcAft>
                      </a:pPr>
                      <a:r>
                        <a:rPr lang="vi-VN" sz="1400">
                          <a:effectLst/>
                          <a:latin typeface="+mj-lt"/>
                        </a:rPr>
                        <a:t>Trẻ tự tin, mạnh dạn, độc lập giải quyết có hiệu quả các tình huống đơn giản trong cuộc sống ....</a:t>
                      </a:r>
                      <a:endParaRPr lang="en-US" sz="140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vi-VN" sz="1400" dirty="0">
                          <a:effectLst/>
                          <a:latin typeface="Times New Roman" pitchFamily="18" charset="0"/>
                          <a:cs typeface="Times New Roman" pitchFamily="18" charset="0"/>
                        </a:rPr>
                        <a:t>Mục tiêu nâng cao theo định hướng của nhà trường (nếu có)</a:t>
                      </a:r>
                      <a:endParaRPr lang="en-US" sz="1400" dirty="0">
                        <a:effectLst/>
                        <a:latin typeface="Times New Roman" pitchFamily="18" charset="0"/>
                        <a:ea typeface="Times New Roman"/>
                        <a:cs typeface="Times New Roman" pitchFamily="18" charset="0"/>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4880">
                <a:tc>
                  <a:txBody>
                    <a:bodyPr/>
                    <a:lstStyle/>
                    <a:p>
                      <a:pPr>
                        <a:spcAft>
                          <a:spcPts val="0"/>
                        </a:spcAft>
                      </a:pPr>
                      <a:r>
                        <a:rPr lang="vi-VN" sz="1400" dirty="0">
                          <a:solidFill>
                            <a:schemeClr val="bg1"/>
                          </a:solidFill>
                          <a:effectLst/>
                          <a:latin typeface="+mj-lt"/>
                        </a:rPr>
                        <a:t>Phát triển ngôn ngữ</a:t>
                      </a:r>
                      <a:endParaRPr lang="en-US" sz="1400" dirty="0">
                        <a:solidFill>
                          <a:schemeClr val="bg1"/>
                        </a:solidFill>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effectLst/>
                          <a:latin typeface="+mj-lt"/>
                        </a:rPr>
                        <a:t> </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effectLst/>
                          <a:latin typeface="+mj-lt"/>
                        </a:rPr>
                        <a:t> </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9761">
                <a:tc>
                  <a:txBody>
                    <a:bodyPr/>
                    <a:lstStyle/>
                    <a:p>
                      <a:pPr>
                        <a:spcAft>
                          <a:spcPts val="0"/>
                        </a:spcAft>
                      </a:pPr>
                      <a:r>
                        <a:rPr lang="vi-VN" sz="1400" dirty="0">
                          <a:solidFill>
                            <a:schemeClr val="bg1"/>
                          </a:solidFill>
                          <a:effectLst/>
                          <a:latin typeface="+mj-lt"/>
                        </a:rPr>
                        <a:t>Phát triển TCKNXH </a:t>
                      </a:r>
                      <a:endParaRPr lang="en-US" sz="1400" dirty="0">
                        <a:solidFill>
                          <a:schemeClr val="bg1"/>
                        </a:solidFill>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effectLst/>
                          <a:latin typeface="+mj-lt"/>
                        </a:rPr>
                        <a:t> </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effectLst/>
                          <a:latin typeface="+mj-lt"/>
                        </a:rPr>
                        <a:t> </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4880">
                <a:tc>
                  <a:txBody>
                    <a:bodyPr/>
                    <a:lstStyle/>
                    <a:p>
                      <a:pPr>
                        <a:spcAft>
                          <a:spcPts val="0"/>
                        </a:spcAft>
                      </a:pPr>
                      <a:r>
                        <a:rPr lang="vi-VN" sz="1400" dirty="0" smtClean="0">
                          <a:solidFill>
                            <a:schemeClr val="bg1"/>
                          </a:solidFill>
                          <a:effectLst/>
                          <a:latin typeface="+mj-lt"/>
                        </a:rPr>
                        <a:t>Phát triển thẩm mỹ</a:t>
                      </a:r>
                      <a:endParaRPr lang="en-US" sz="1400" dirty="0">
                        <a:solidFill>
                          <a:schemeClr val="bg1"/>
                        </a:solidFill>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effectLst/>
                          <a:latin typeface="+mj-lt"/>
                        </a:rPr>
                        <a:t> </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vi-VN" sz="1400" dirty="0">
                          <a:effectLst/>
                          <a:latin typeface="+mj-lt"/>
                        </a:rPr>
                        <a:t> </a:t>
                      </a:r>
                      <a:endParaRPr lang="en-US" sz="1400" dirty="0">
                        <a:effectLst/>
                        <a:latin typeface="+mj-lt"/>
                        <a:ea typeface="Times New Roman"/>
                        <a:cs typeface="Times New Roman"/>
                      </a:endParaRPr>
                    </a:p>
                  </a:txBody>
                  <a:tcPr marL="59715" marR="597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43419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
                                        <p:tgtEl>
                                          <p:spTgt spid="3">
                                            <p:txEl>
                                              <p:pRg st="2" end="2"/>
                                            </p:txEl>
                                          </p:spTgt>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left)">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
            <a:ext cx="8763000" cy="5562600"/>
          </a:xfrm>
        </p:spPr>
        <p:txBody>
          <a:bodyPr>
            <a:noAutofit/>
          </a:bodyPr>
          <a:lstStyle/>
          <a:p>
            <a:pPr marL="0" indent="0" algn="ctr">
              <a:spcBef>
                <a:spcPts val="0"/>
              </a:spcBef>
              <a:buNone/>
            </a:pPr>
            <a:r>
              <a:rPr lang="vi-VN" sz="1800" b="1" dirty="0" smtClean="0">
                <a:solidFill>
                  <a:srgbClr val="FF0000"/>
                </a:solidFill>
                <a:latin typeface="Times New Roman" pitchFamily="18" charset="0"/>
              </a:rPr>
              <a:t>MỤC </a:t>
            </a:r>
            <a:r>
              <a:rPr lang="vi-VN" sz="1800" b="1" dirty="0">
                <a:solidFill>
                  <a:srgbClr val="FF0000"/>
                </a:solidFill>
                <a:latin typeface="Times New Roman" pitchFamily="18" charset="0"/>
              </a:rPr>
              <a:t>TIÊU GIÁO DỤC NHÀ </a:t>
            </a:r>
            <a:r>
              <a:rPr lang="vi-VN" sz="1800" b="1" dirty="0" smtClean="0">
                <a:solidFill>
                  <a:srgbClr val="FF0000"/>
                </a:solidFill>
                <a:latin typeface="Times New Roman" pitchFamily="18" charset="0"/>
              </a:rPr>
              <a:t>TRƯỜNG</a:t>
            </a:r>
            <a:endParaRPr lang="en-US" sz="1800" b="1" dirty="0" smtClean="0">
              <a:solidFill>
                <a:srgbClr val="FF0000"/>
              </a:solidFill>
              <a:latin typeface="Times New Roman" pitchFamily="18" charset="0"/>
            </a:endParaRPr>
          </a:p>
          <a:p>
            <a:pPr marL="0" indent="0" algn="ctr">
              <a:spcBef>
                <a:spcPts val="0"/>
              </a:spcBef>
              <a:buNone/>
            </a:pPr>
            <a:r>
              <a:rPr lang="en-US" sz="1800" i="1" dirty="0" smtClean="0">
                <a:latin typeface="Times New Roman" pitchFamily="18" charset="0"/>
              </a:rPr>
              <a:t>(Phần </a:t>
            </a:r>
            <a:r>
              <a:rPr lang="en-US" sz="1800" i="1" dirty="0">
                <a:latin typeface="Times New Roman" pitchFamily="18" charset="0"/>
              </a:rPr>
              <a:t>này HPCM xây dựng)</a:t>
            </a:r>
            <a:endParaRPr lang="en-US" sz="1800" dirty="0">
              <a:latin typeface="Times New Roman" pitchFamily="18" charset="0"/>
            </a:endParaRPr>
          </a:p>
          <a:p>
            <a:pPr marL="0" indent="0" algn="just">
              <a:spcBef>
                <a:spcPts val="0"/>
              </a:spcBef>
            </a:pPr>
            <a:r>
              <a:rPr lang="en-US" sz="1800" dirty="0">
                <a:latin typeface="Times New Roman" pitchFamily="18" charset="0"/>
              </a:rPr>
              <a:t> </a:t>
            </a:r>
            <a:r>
              <a:rPr lang="en-US" sz="1800" dirty="0" smtClean="0">
                <a:latin typeface="Times New Roman" pitchFamily="18" charset="0"/>
              </a:rPr>
              <a:t> Sau </a:t>
            </a:r>
            <a:r>
              <a:rPr lang="en-US" sz="1800" dirty="0">
                <a:latin typeface="Times New Roman" pitchFamily="18" charset="0"/>
              </a:rPr>
              <a:t>khi các tổ trưởng XD xong mục tiêu năm gửi lên. HPCM tổng hợp vào bảng dưới đây để cùng tổ CM so sánh mục tiêu các độ tuổi đã đảm bảo sự đồng tâm phát triển chưa </a:t>
            </a:r>
            <a:r>
              <a:rPr lang="en-US" sz="1800" i="1" dirty="0">
                <a:latin typeface="Times New Roman" pitchFamily="18" charset="0"/>
              </a:rPr>
              <a:t>(đảm bảo từ dễ đến khó, từ đơn giản đến phức tạp, không chồng chéo, không giống nhau giữa các lứa tuổi về mức độ kiến thức - kỹ năng hoặc lứa tuổi nhỏ lại yêu cầu khó hơn lứa tuổi lớn) </a:t>
            </a:r>
            <a:r>
              <a:rPr lang="en-US" sz="1800" dirty="0">
                <a:latin typeface="Times New Roman" pitchFamily="18" charset="0"/>
              </a:rPr>
              <a:t>và điều chỉnh cho phù hợp.</a:t>
            </a:r>
          </a:p>
          <a:p>
            <a:pPr marL="0" indent="0" algn="ctr">
              <a:spcBef>
                <a:spcPts val="0"/>
              </a:spcBef>
              <a:buNone/>
            </a:pPr>
            <a:r>
              <a:rPr lang="vi-VN" sz="1800" dirty="0">
                <a:latin typeface="Times New Roman" pitchFamily="18" charset="0"/>
              </a:rPr>
              <a:t>MỤC TIÊU GIÁO DỤC NHÀ TRƯỜNG - LỨA TUỔI NHÀ </a:t>
            </a:r>
            <a:r>
              <a:rPr lang="vi-VN" sz="1800" dirty="0" smtClean="0">
                <a:latin typeface="Times New Roman" pitchFamily="18" charset="0"/>
              </a:rPr>
              <a:t>TRẺ</a:t>
            </a:r>
            <a:endParaRPr lang="en-US" sz="1800" dirty="0" smtClean="0">
              <a:latin typeface="Times New Roman" pitchFamily="18" charset="0"/>
            </a:endParaRPr>
          </a:p>
          <a:p>
            <a:pPr marL="0" indent="0" algn="ctr">
              <a:spcBef>
                <a:spcPts val="0"/>
              </a:spcBef>
              <a:buNone/>
            </a:pPr>
            <a:r>
              <a:rPr lang="vi-VN" sz="1800" dirty="0" smtClean="0">
                <a:latin typeface="Times New Roman" pitchFamily="18" charset="0"/>
              </a:rPr>
              <a:t>NĂM </a:t>
            </a:r>
            <a:r>
              <a:rPr lang="vi-VN" sz="1800" dirty="0">
                <a:latin typeface="Times New Roman" pitchFamily="18" charset="0"/>
              </a:rPr>
              <a:t>HỌC ........</a:t>
            </a:r>
            <a:endParaRPr lang="en-US" sz="1800" dirty="0">
              <a:latin typeface="Times New Roman"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294408937"/>
              </p:ext>
            </p:extLst>
          </p:nvPr>
        </p:nvGraphicFramePr>
        <p:xfrm>
          <a:off x="228596" y="2673407"/>
          <a:ext cx="8686803" cy="4048646"/>
        </p:xfrm>
        <a:graphic>
          <a:graphicData uri="http://schemas.openxmlformats.org/drawingml/2006/table">
            <a:tbl>
              <a:tblPr firstRow="1" firstCol="1" bandRow="1">
                <a:tableStyleId>{5C22544A-7EE6-4342-B048-85BDC9FD1C3A}</a:tableStyleId>
              </a:tblPr>
              <a:tblGrid>
                <a:gridCol w="1371604"/>
                <a:gridCol w="1905000"/>
                <a:gridCol w="1547507"/>
                <a:gridCol w="1931346"/>
                <a:gridCol w="1931346"/>
              </a:tblGrid>
              <a:tr h="209339">
                <a:tc rowSpan="2">
                  <a:txBody>
                    <a:bodyPr/>
                    <a:lstStyle/>
                    <a:p>
                      <a:pPr algn="ctr">
                        <a:spcAft>
                          <a:spcPts val="300"/>
                        </a:spcAft>
                      </a:pPr>
                      <a:r>
                        <a:rPr lang="vi-VN" sz="1400" baseline="0" dirty="0">
                          <a:solidFill>
                            <a:srgbClr val="FFFF00"/>
                          </a:solidFill>
                          <a:effectLst/>
                          <a:latin typeface="Times New Roman" pitchFamily="18" charset="0"/>
                        </a:rPr>
                        <a:t>Lĩnh vực</a:t>
                      </a:r>
                      <a:endParaRPr lang="en-US" sz="1400" baseline="0" dirty="0">
                        <a:solidFill>
                          <a:srgbClr val="FFFF00"/>
                        </a:solidFill>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300"/>
                        </a:spcAft>
                      </a:pPr>
                      <a:r>
                        <a:rPr lang="vi-VN" sz="1400" baseline="0" dirty="0">
                          <a:solidFill>
                            <a:srgbClr val="FFFF00"/>
                          </a:solidFill>
                          <a:effectLst/>
                          <a:latin typeface="Times New Roman" pitchFamily="18" charset="0"/>
                        </a:rPr>
                        <a:t>3 - 12 tháng tuổi</a:t>
                      </a:r>
                      <a:endParaRPr lang="en-US" sz="1400" baseline="0" dirty="0">
                        <a:solidFill>
                          <a:srgbClr val="FFFF00"/>
                        </a:solidFill>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rowSpan="2">
                  <a:txBody>
                    <a:bodyPr/>
                    <a:lstStyle/>
                    <a:p>
                      <a:pPr algn="ctr">
                        <a:spcAft>
                          <a:spcPts val="300"/>
                        </a:spcAft>
                      </a:pPr>
                      <a:r>
                        <a:rPr lang="vi-VN" sz="1400" baseline="0" dirty="0">
                          <a:solidFill>
                            <a:srgbClr val="FFFF00"/>
                          </a:solidFill>
                          <a:effectLst/>
                          <a:latin typeface="Times New Roman" pitchFamily="18" charset="0"/>
                        </a:rPr>
                        <a:t>12 - 24 tháng tuổi</a:t>
                      </a:r>
                      <a:endParaRPr lang="en-US" sz="1400" baseline="0" dirty="0">
                        <a:solidFill>
                          <a:srgbClr val="FFFF00"/>
                        </a:solidFill>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300"/>
                        </a:spcAft>
                      </a:pPr>
                      <a:r>
                        <a:rPr lang="vi-VN" sz="1400" baseline="0" dirty="0">
                          <a:solidFill>
                            <a:srgbClr val="FFFF00"/>
                          </a:solidFill>
                          <a:effectLst/>
                          <a:latin typeface="Times New Roman" pitchFamily="18" charset="0"/>
                        </a:rPr>
                        <a:t>24 - 36 tháng tuổi</a:t>
                      </a:r>
                      <a:endParaRPr lang="en-US" sz="1400" baseline="0" dirty="0">
                        <a:solidFill>
                          <a:srgbClr val="FFFF00"/>
                        </a:solidFill>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339">
                <a:tc vMerge="1">
                  <a:txBody>
                    <a:bodyPr/>
                    <a:lstStyle/>
                    <a:p>
                      <a:endParaRPr lang="en-US"/>
                    </a:p>
                  </a:txBody>
                  <a:tcPr/>
                </a:tc>
                <a:tc>
                  <a:txBody>
                    <a:bodyPr/>
                    <a:lstStyle/>
                    <a:p>
                      <a:pPr algn="ctr">
                        <a:spcAft>
                          <a:spcPts val="300"/>
                        </a:spcAft>
                      </a:pPr>
                      <a:r>
                        <a:rPr lang="vi-VN" sz="1400" baseline="0">
                          <a:effectLst/>
                          <a:latin typeface="Times New Roman" pitchFamily="18" charset="0"/>
                        </a:rPr>
                        <a:t>3 - 6 tháng tuổi</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a:effectLst/>
                          <a:latin typeface="Times New Roman" pitchFamily="18" charset="0"/>
                        </a:rPr>
                        <a:t>6 - 12 tháng tuổi</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r>
              <a:tr h="209339">
                <a:tc>
                  <a:txBody>
                    <a:bodyPr/>
                    <a:lstStyle/>
                    <a:p>
                      <a:pPr>
                        <a:spcAft>
                          <a:spcPts val="300"/>
                        </a:spcAft>
                      </a:pPr>
                      <a:r>
                        <a:rPr lang="en-US" sz="1400" baseline="0" dirty="0" smtClean="0">
                          <a:effectLst/>
                          <a:latin typeface="Times New Roman" pitchFamily="18" charset="0"/>
                        </a:rPr>
                        <a:t>PTTC</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3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dirty="0">
                          <a:effectLst/>
                          <a:latin typeface="Times New Roman" pitchFamily="18" charset="0"/>
                        </a:rPr>
                        <a:t> </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06113">
                <a:tc rowSpan="2">
                  <a:txBody>
                    <a:bodyPr/>
                    <a:lstStyle/>
                    <a:p>
                      <a:pPr>
                        <a:spcAft>
                          <a:spcPts val="300"/>
                        </a:spcAft>
                      </a:pPr>
                      <a:r>
                        <a:rPr lang="vi-VN" sz="1400" baseline="0" dirty="0" smtClean="0">
                          <a:effectLst/>
                          <a:latin typeface="Times New Roman" pitchFamily="18" charset="0"/>
                        </a:rPr>
                        <a:t>P</a:t>
                      </a:r>
                      <a:r>
                        <a:rPr lang="en-US" sz="1400" baseline="0" dirty="0" smtClean="0">
                          <a:effectLst/>
                          <a:latin typeface="Times New Roman" pitchFamily="18" charset="0"/>
                        </a:rPr>
                        <a:t>TNT</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300"/>
                        </a:spcAft>
                      </a:pPr>
                      <a:r>
                        <a:rPr lang="vi-VN" sz="1400" baseline="0" dirty="0">
                          <a:effectLst/>
                          <a:latin typeface="Times New Roman" pitchFamily="18" charset="0"/>
                        </a:rPr>
                        <a:t>1.1. Nhìn theo người hoặc vật chuyển động.</a:t>
                      </a:r>
                      <a:endParaRPr lang="en-US" sz="1400" baseline="0" dirty="0">
                        <a:effectLst/>
                        <a:latin typeface="Times New Roman" pitchFamily="18" charset="0"/>
                      </a:endParaRPr>
                    </a:p>
                    <a:p>
                      <a:pPr algn="just">
                        <a:spcAft>
                          <a:spcPts val="300"/>
                        </a:spcAft>
                      </a:pPr>
                      <a:r>
                        <a:rPr lang="vi-VN" sz="1400" baseline="0" dirty="0">
                          <a:effectLst/>
                          <a:latin typeface="Times New Roman" pitchFamily="18" charset="0"/>
                        </a:rPr>
                        <a:t>1.2. Nghe và phản ứng với âm thanh quen thuộc</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300"/>
                        </a:spcAft>
                      </a:pPr>
                      <a:r>
                        <a:rPr lang="vi-VN" sz="1400" baseline="0" dirty="0">
                          <a:effectLst/>
                          <a:latin typeface="Times New Roman" pitchFamily="18" charset="0"/>
                        </a:rPr>
                        <a:t>1.1. Nhìn theo, với lấy đồ chơi có màu sắc sặc sỡ, chuyển động, phát ra âm thanh</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300"/>
                        </a:spcAft>
                      </a:pPr>
                      <a:r>
                        <a:rPr lang="vi-VN" sz="1400" baseline="0">
                          <a:effectLst/>
                          <a:latin typeface="Times New Roman" pitchFamily="18" charset="0"/>
                        </a:rPr>
                        <a:t>Sờ nắn, nhìn, nghe,.. để nhận biết đặc điểm nổi bật của đối tượng</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300"/>
                        </a:spcAft>
                      </a:pPr>
                      <a:r>
                        <a:rPr lang="vi-VN" sz="1400" baseline="0">
                          <a:effectLst/>
                          <a:latin typeface="Times New Roman" pitchFamily="18" charset="0"/>
                        </a:rPr>
                        <a:t>Sờ nắn, nhìn, nghe, ngửi, nếm để nhận biết đặc điểm nổi bật của đối tượng</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2755">
                <a:tc vMerge="1">
                  <a:txBody>
                    <a:bodyPr/>
                    <a:lstStyle/>
                    <a:p>
                      <a:endParaRPr lang="en-US"/>
                    </a:p>
                  </a:txBody>
                  <a:tcPr/>
                </a:tc>
                <a:tc>
                  <a:txBody>
                    <a:bodyPr/>
                    <a:lstStyle/>
                    <a:p>
                      <a:pPr algn="ctr">
                        <a:spcAft>
                          <a:spcPts val="300"/>
                        </a:spcAft>
                      </a:pPr>
                      <a:r>
                        <a:rPr lang="vi-VN" sz="1400" baseline="0" dirty="0">
                          <a:effectLst/>
                          <a:latin typeface="Times New Roman" pitchFamily="18" charset="0"/>
                        </a:rPr>
                        <a:t> </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300"/>
                        </a:spcAft>
                      </a:pPr>
                      <a:r>
                        <a:rPr lang="vi-VN" sz="1400" baseline="0" dirty="0">
                          <a:effectLst/>
                          <a:latin typeface="Times New Roman" pitchFamily="18" charset="0"/>
                        </a:rPr>
                        <a:t>2.1. Bắt chước một vài cử chỉ, hành động đơn giản của người thân...</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300"/>
                        </a:spcAft>
                      </a:pPr>
                      <a:r>
                        <a:rPr lang="vi-VN" sz="1400" baseline="0">
                          <a:effectLst/>
                          <a:latin typeface="Times New Roman" pitchFamily="18" charset="0"/>
                        </a:rPr>
                        <a:t>2.1. Bắt chước hành động đơn giản của những người thân...</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300"/>
                        </a:spcAft>
                      </a:pPr>
                      <a:r>
                        <a:rPr lang="vi-VN" sz="1400" baseline="0">
                          <a:effectLst/>
                          <a:latin typeface="Times New Roman" pitchFamily="18" charset="0"/>
                        </a:rPr>
                        <a:t>2.3. Chơi bắt chước một số hành động quen thuộc của những người gần gũi. Sử dụng được một số đồ dùng, đồ chơi quen thuộc</a:t>
                      </a:r>
                      <a:endParaRPr lang="en-US" sz="1400" baseline="0">
                        <a:effectLst/>
                        <a:latin typeface="Times New Roman" pitchFamily="18" charset="0"/>
                      </a:endParaRPr>
                    </a:p>
                    <a:p>
                      <a:pPr algn="just">
                        <a:spcAft>
                          <a:spcPts val="300"/>
                        </a:spcAft>
                      </a:pPr>
                      <a:r>
                        <a:rPr lang="vi-VN" sz="1400" baseline="0">
                          <a:effectLst/>
                          <a:latin typeface="Times New Roman" pitchFamily="18" charset="0"/>
                        </a:rPr>
                        <a:t>2.4....</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339">
                <a:tc>
                  <a:txBody>
                    <a:bodyPr/>
                    <a:lstStyle/>
                    <a:p>
                      <a:pPr>
                        <a:spcAft>
                          <a:spcPts val="300"/>
                        </a:spcAft>
                      </a:pPr>
                      <a:r>
                        <a:rPr lang="en-US" sz="1400" baseline="0" dirty="0" smtClean="0">
                          <a:effectLst/>
                          <a:latin typeface="Times New Roman" pitchFamily="18" charset="0"/>
                          <a:ea typeface="+mn-ea"/>
                          <a:cs typeface="+mn-cs"/>
                        </a:rPr>
                        <a:t>PTNN</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dirty="0">
                          <a:effectLst/>
                          <a:latin typeface="Times New Roman" pitchFamily="18" charset="0"/>
                        </a:rPr>
                        <a:t> </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57473">
                <a:tc>
                  <a:txBody>
                    <a:bodyPr/>
                    <a:lstStyle/>
                    <a:p>
                      <a:pPr>
                        <a:spcAft>
                          <a:spcPts val="300"/>
                        </a:spcAft>
                      </a:pPr>
                      <a:r>
                        <a:rPr lang="vi-VN" sz="1400" baseline="0" dirty="0" smtClean="0">
                          <a:effectLst/>
                          <a:latin typeface="Times New Roman" pitchFamily="18" charset="0"/>
                        </a:rPr>
                        <a:t>P</a:t>
                      </a:r>
                      <a:r>
                        <a:rPr lang="en-US" sz="1400" baseline="0" dirty="0" smtClean="0">
                          <a:effectLst/>
                          <a:latin typeface="Times New Roman" pitchFamily="18" charset="0"/>
                        </a:rPr>
                        <a:t>T </a:t>
                      </a:r>
                      <a:r>
                        <a:rPr lang="vi-VN" sz="1400" baseline="0" dirty="0" smtClean="0">
                          <a:effectLst/>
                          <a:latin typeface="Times New Roman" pitchFamily="18" charset="0"/>
                        </a:rPr>
                        <a:t>TCKNXH </a:t>
                      </a:r>
                      <a:r>
                        <a:rPr lang="vi-VN" sz="1400" baseline="0" dirty="0">
                          <a:effectLst/>
                          <a:latin typeface="Times New Roman" pitchFamily="18" charset="0"/>
                        </a:rPr>
                        <a:t>và </a:t>
                      </a:r>
                      <a:r>
                        <a:rPr lang="en-US" sz="1400" baseline="0" dirty="0" smtClean="0">
                          <a:effectLst/>
                          <a:latin typeface="Times New Roman" pitchFamily="18" charset="0"/>
                        </a:rPr>
                        <a:t>TM</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dirty="0">
                          <a:effectLst/>
                          <a:latin typeface="Times New Roman" pitchFamily="18" charset="0"/>
                        </a:rPr>
                        <a:t> </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dirty="0">
                          <a:effectLst/>
                          <a:latin typeface="Times New Roman" pitchFamily="18" charset="0"/>
                        </a:rPr>
                        <a:t> </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dirty="0">
                          <a:effectLst/>
                          <a:latin typeface="Times New Roman" pitchFamily="18" charset="0"/>
                        </a:rPr>
                        <a:t> </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300"/>
                        </a:spcAft>
                      </a:pPr>
                      <a:r>
                        <a:rPr lang="vi-VN" sz="1400" baseline="0" dirty="0">
                          <a:effectLst/>
                          <a:latin typeface="Times New Roman" pitchFamily="18" charset="0"/>
                        </a:rPr>
                        <a:t> </a:t>
                      </a:r>
                      <a:endParaRPr lang="en-US" sz="1400" baseline="0" dirty="0">
                        <a:effectLst/>
                        <a:latin typeface="Times New Roman" pitchFamily="18" charset="0"/>
                        <a:ea typeface="Times New Roman"/>
                        <a:cs typeface="Times New Roman"/>
                      </a:endParaRPr>
                    </a:p>
                  </a:txBody>
                  <a:tcPr marL="60876" marR="608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04927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par>
                          <p:cTn id="11" fill="hold">
                            <p:stCondLst>
                              <p:cond delay="500"/>
                            </p:stCondLst>
                            <p:childTnLst>
                              <p:par>
                                <p:cTn id="12" presetID="16" presetClass="entr" presetSubtype="21" fill="hold" grpId="0" nodeType="after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inVertical)">
                                      <p:cBhvr>
                                        <p:cTn id="14" dur="500"/>
                                        <p:tgtEl>
                                          <p:spTgt spid="3">
                                            <p:txEl>
                                              <p:pRg st="2" end="2"/>
                                            </p:txEl>
                                          </p:spTgt>
                                        </p:tgtEl>
                                      </p:cBhvr>
                                    </p:animEffect>
                                  </p:childTnLst>
                                </p:cTn>
                              </p:par>
                            </p:childTnLst>
                          </p:cTn>
                        </p:par>
                        <p:par>
                          <p:cTn id="15" fill="hold">
                            <p:stCondLst>
                              <p:cond delay="1000"/>
                            </p:stCondLst>
                            <p:childTnLst>
                              <p:par>
                                <p:cTn id="16" presetID="16" presetClass="entr" presetSubtype="21" fill="hold" grpId="0" nodeType="after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par>
                          <p:cTn id="22" fill="hold">
                            <p:stCondLst>
                              <p:cond delay="1500"/>
                            </p:stCondLst>
                            <p:childTnLst>
                              <p:par>
                                <p:cTn id="23" presetID="16" presetClass="entr" presetSubtype="37" fill="hold" nodeType="after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outVertical)">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
            <a:ext cx="8763000" cy="5562600"/>
          </a:xfrm>
        </p:spPr>
        <p:txBody>
          <a:bodyPr>
            <a:noAutofit/>
          </a:bodyPr>
          <a:lstStyle/>
          <a:p>
            <a:pPr marL="0" indent="0" algn="ctr">
              <a:spcBef>
                <a:spcPts val="0"/>
              </a:spcBef>
              <a:buNone/>
            </a:pPr>
            <a:r>
              <a:rPr lang="vi-VN" sz="2000" dirty="0" smtClean="0">
                <a:latin typeface="Times New Roman" pitchFamily="18" charset="0"/>
              </a:rPr>
              <a:t>MỤC </a:t>
            </a:r>
            <a:r>
              <a:rPr lang="vi-VN" sz="2000" dirty="0">
                <a:latin typeface="Times New Roman" pitchFamily="18" charset="0"/>
              </a:rPr>
              <a:t>TIÊU GIÁO DỤC NHÀ TRƯỜNG - LỨA TUỔI </a:t>
            </a:r>
            <a:r>
              <a:rPr lang="en-US" sz="2000" dirty="0" smtClean="0">
                <a:latin typeface="Times New Roman" pitchFamily="18" charset="0"/>
              </a:rPr>
              <a:t>MẪU GIÁO</a:t>
            </a:r>
          </a:p>
          <a:p>
            <a:pPr marL="0" indent="0" algn="ctr">
              <a:spcBef>
                <a:spcPts val="0"/>
              </a:spcBef>
              <a:buNone/>
            </a:pPr>
            <a:r>
              <a:rPr lang="vi-VN" sz="2000" dirty="0" smtClean="0">
                <a:latin typeface="Times New Roman" pitchFamily="18" charset="0"/>
              </a:rPr>
              <a:t>NĂM </a:t>
            </a:r>
            <a:r>
              <a:rPr lang="vi-VN" sz="2000" dirty="0">
                <a:latin typeface="Times New Roman" pitchFamily="18" charset="0"/>
              </a:rPr>
              <a:t>HỌC ........</a:t>
            </a:r>
            <a:endParaRPr lang="en-US" sz="2000" dirty="0">
              <a:latin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828231894"/>
              </p:ext>
            </p:extLst>
          </p:nvPr>
        </p:nvGraphicFramePr>
        <p:xfrm>
          <a:off x="228600" y="807720"/>
          <a:ext cx="8686800" cy="5974080"/>
        </p:xfrm>
        <a:graphic>
          <a:graphicData uri="http://schemas.openxmlformats.org/drawingml/2006/table">
            <a:tbl>
              <a:tblPr firstRow="1" firstCol="1" bandRow="1">
                <a:tableStyleId>{5C22544A-7EE6-4342-B048-85BDC9FD1C3A}</a:tableStyleId>
              </a:tblPr>
              <a:tblGrid>
                <a:gridCol w="2208314"/>
                <a:gridCol w="2208314"/>
                <a:gridCol w="2135086"/>
                <a:gridCol w="2135086"/>
              </a:tblGrid>
              <a:tr h="194061">
                <a:tc>
                  <a:txBody>
                    <a:bodyPr/>
                    <a:lstStyle/>
                    <a:p>
                      <a:pPr algn="ctr">
                        <a:spcBef>
                          <a:spcPts val="300"/>
                        </a:spcBef>
                        <a:spcAft>
                          <a:spcPts val="300"/>
                        </a:spcAft>
                      </a:pPr>
                      <a:r>
                        <a:rPr lang="vi-VN" sz="1400" dirty="0">
                          <a:solidFill>
                            <a:srgbClr val="FFFF00"/>
                          </a:solidFill>
                          <a:effectLst/>
                          <a:latin typeface="+mj-lt"/>
                        </a:rPr>
                        <a:t>Lĩnh vực</a:t>
                      </a:r>
                      <a:endParaRPr lang="en-US" sz="1100" dirty="0">
                        <a:solidFill>
                          <a:srgbClr val="FFFF00"/>
                        </a:solidFill>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dirty="0">
                          <a:solidFill>
                            <a:srgbClr val="FFFF00"/>
                          </a:solidFill>
                          <a:effectLst/>
                          <a:latin typeface="+mj-lt"/>
                        </a:rPr>
                        <a:t>MGB</a:t>
                      </a:r>
                      <a:endParaRPr lang="en-US" sz="1100" dirty="0">
                        <a:solidFill>
                          <a:srgbClr val="FFFF00"/>
                        </a:solidFill>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dirty="0">
                          <a:solidFill>
                            <a:srgbClr val="FFFF00"/>
                          </a:solidFill>
                          <a:effectLst/>
                          <a:latin typeface="+mj-lt"/>
                        </a:rPr>
                        <a:t>MGN</a:t>
                      </a:r>
                      <a:endParaRPr lang="en-US" sz="1100" dirty="0">
                        <a:solidFill>
                          <a:srgbClr val="FFFF00"/>
                        </a:solidFill>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dirty="0">
                          <a:solidFill>
                            <a:srgbClr val="FFFF00"/>
                          </a:solidFill>
                          <a:effectLst/>
                          <a:latin typeface="+mj-lt"/>
                        </a:rPr>
                        <a:t>MGL</a:t>
                      </a:r>
                      <a:endParaRPr lang="en-US" sz="1100" dirty="0">
                        <a:solidFill>
                          <a:srgbClr val="FFFF00"/>
                        </a:solidFill>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4061">
                <a:tc>
                  <a:txBody>
                    <a:bodyPr/>
                    <a:lstStyle/>
                    <a:p>
                      <a:pPr>
                        <a:spcBef>
                          <a:spcPts val="300"/>
                        </a:spcBef>
                        <a:spcAft>
                          <a:spcPts val="300"/>
                        </a:spcAft>
                      </a:pPr>
                      <a:r>
                        <a:rPr lang="vi-VN" sz="1400">
                          <a:effectLst/>
                          <a:latin typeface="+mj-lt"/>
                        </a:rPr>
                        <a:t>Phát triển thể chất</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49755">
                <a:tc rowSpan="5">
                  <a:txBody>
                    <a:bodyPr/>
                    <a:lstStyle/>
                    <a:p>
                      <a:pPr>
                        <a:spcBef>
                          <a:spcPts val="300"/>
                        </a:spcBef>
                        <a:spcAft>
                          <a:spcPts val="300"/>
                        </a:spcAft>
                      </a:pPr>
                      <a:r>
                        <a:rPr lang="vi-VN" sz="1400" dirty="0">
                          <a:effectLst/>
                          <a:latin typeface="+mj-lt"/>
                        </a:rPr>
                        <a:t>Phát triển nhận thức</a:t>
                      </a:r>
                      <a:endParaRPr lang="en-US" sz="1100" dirty="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dirty="0">
                          <a:effectLst/>
                          <a:latin typeface="+mj-lt"/>
                        </a:rPr>
                        <a:t>Quan tâm, hứng thú với các sự vật, hiện tượng gần gũi, như chăm chú quan sát sự vật, hiện tượng; hay đặt câu hỏi về đối tượng.</a:t>
                      </a:r>
                      <a:endParaRPr lang="en-US" sz="1100" dirty="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Quan tâm đến những thay đổi của sự vật, hiện tượng xung quanh với sự gợi ý, hướng dẫn của cô giáo...</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Tò mò tìm tòi, khám phá các sự vật, hiện tượng xung quanh như đặt câu hỏi về sự vật, hiện tượng,..</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64365">
                <a:tc vMerge="1">
                  <a:txBody>
                    <a:bodyPr/>
                    <a:lstStyle/>
                    <a:p>
                      <a:endParaRPr lang="en-US"/>
                    </a:p>
                  </a:txBody>
                  <a:tcPr/>
                </a:tc>
                <a:tc>
                  <a:txBody>
                    <a:bodyPr/>
                    <a:lstStyle/>
                    <a:p>
                      <a:pPr algn="just">
                        <a:spcBef>
                          <a:spcPts val="300"/>
                        </a:spcBef>
                        <a:spcAft>
                          <a:spcPts val="300"/>
                        </a:spcAft>
                      </a:pPr>
                      <a:r>
                        <a:rPr lang="vi-VN" sz="1400" dirty="0">
                          <a:effectLst/>
                          <a:latin typeface="+mj-lt"/>
                        </a:rPr>
                        <a:t>Sử dụng các giác quan để xem xét, tìm hiểu đối tượng: nhìn, nghe, ngửi, sờ để nhận ra đặc điểm nổi bật của đối tượng...</a:t>
                      </a:r>
                      <a:endParaRPr lang="en-US" sz="1100" dirty="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Phối hợp các giác quan để xem xét sự vật, hiện tượng như kết hợp nhìn, sờ, ngửi, nếm... để tìm hiểu đối tượng...</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Phối hợp các giác quan để xem xét, thảo luận về sự vật, hiện tượng như sử dụng các giác quan khác nhau để xem xét lá, hoa, quả... và thảo luận về đặc điểm của đối tượng...</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2182">
                <a:tc vMerge="1">
                  <a:txBody>
                    <a:bodyPr/>
                    <a:lstStyle/>
                    <a:p>
                      <a:endParaRPr lang="en-US"/>
                    </a:p>
                  </a:txBody>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Nhận biết và gọi tên 4 màu (CS 17)</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Đặt tên mới cho đồ vật, câu chuyện, đặt lời, mới cho bài hát ( CS 117)</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9853">
                <a:tc vMerge="1">
                  <a:txBody>
                    <a:bodyPr/>
                    <a:lstStyle/>
                    <a:p>
                      <a:endParaRPr lang="en-US"/>
                    </a:p>
                  </a:txBody>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Thực hiện một số công việc theo cách riêng của mình (CS 118)</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76243">
                <a:tc vMerge="1">
                  <a:txBody>
                    <a:bodyPr/>
                    <a:lstStyle/>
                    <a:p>
                      <a:endParaRPr lang="en-US"/>
                    </a:p>
                  </a:txBody>
                  <a:tcPr/>
                </a:tc>
                <a:tc>
                  <a:txBody>
                    <a:bodyPr/>
                    <a:lstStyle/>
                    <a:p>
                      <a:pPr algn="just">
                        <a:spcBef>
                          <a:spcPts val="300"/>
                        </a:spcBef>
                        <a:spcAft>
                          <a:spcPts val="300"/>
                        </a:spcAft>
                      </a:pPr>
                      <a:r>
                        <a:rPr lang="vi-VN" sz="1400">
                          <a:effectLst/>
                          <a:latin typeface="+mj-lt"/>
                        </a:rPr>
                        <a:t>Trẻ giải quyết các tình huống đơn giản trong cuộc sống dưới sự giúp đỡ của người lớn...</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Trẻ tự tin, giải quyết các tình huống đơn giản trong cuộc sống bằng các cách khác nhau...</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300"/>
                        </a:spcBef>
                        <a:spcAft>
                          <a:spcPts val="300"/>
                        </a:spcAft>
                      </a:pPr>
                      <a:r>
                        <a:rPr lang="vi-VN" sz="1400">
                          <a:effectLst/>
                          <a:latin typeface="+mj-lt"/>
                        </a:rPr>
                        <a:t>Trẻ tự tin, độc lập giải quyết có hiệu quả các tình huống đơn giản trong cuộc sống bằng các cách khác nhau...</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4061">
                <a:tc>
                  <a:txBody>
                    <a:bodyPr/>
                    <a:lstStyle/>
                    <a:p>
                      <a:pPr>
                        <a:spcBef>
                          <a:spcPts val="300"/>
                        </a:spcBef>
                        <a:spcAft>
                          <a:spcPts val="300"/>
                        </a:spcAft>
                      </a:pPr>
                      <a:r>
                        <a:rPr lang="vi-VN" sz="1400">
                          <a:effectLst/>
                          <a:latin typeface="+mj-lt"/>
                        </a:rPr>
                        <a:t>Phát triển ngôn ngữ</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dirty="0">
                          <a:effectLst/>
                          <a:latin typeface="+mj-lt"/>
                        </a:rPr>
                        <a:t> </a:t>
                      </a:r>
                      <a:endParaRPr lang="en-US" sz="1100" dirty="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4061">
                <a:tc>
                  <a:txBody>
                    <a:bodyPr/>
                    <a:lstStyle/>
                    <a:p>
                      <a:pPr>
                        <a:spcBef>
                          <a:spcPts val="300"/>
                        </a:spcBef>
                        <a:spcAft>
                          <a:spcPts val="300"/>
                        </a:spcAft>
                      </a:pPr>
                      <a:r>
                        <a:rPr lang="vi-VN" sz="1400">
                          <a:effectLst/>
                          <a:latin typeface="+mj-lt"/>
                        </a:rPr>
                        <a:t>Phát triển TCKNXH</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4061">
                <a:tc>
                  <a:txBody>
                    <a:bodyPr/>
                    <a:lstStyle/>
                    <a:p>
                      <a:pPr>
                        <a:spcBef>
                          <a:spcPts val="300"/>
                        </a:spcBef>
                        <a:spcAft>
                          <a:spcPts val="300"/>
                        </a:spcAft>
                      </a:pPr>
                      <a:r>
                        <a:rPr lang="vi-VN" sz="1400">
                          <a:effectLst/>
                          <a:latin typeface="+mj-lt"/>
                        </a:rPr>
                        <a:t>Phát triển thẩm mỹ</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a:effectLst/>
                          <a:latin typeface="+mj-lt"/>
                        </a:rPr>
                        <a:t> </a:t>
                      </a:r>
                      <a:endParaRPr lang="en-US" sz="110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1400" dirty="0">
                          <a:effectLst/>
                          <a:latin typeface="+mj-lt"/>
                        </a:rPr>
                        <a:t> </a:t>
                      </a:r>
                      <a:endParaRPr lang="en-US" sz="1100" dirty="0">
                        <a:effectLst/>
                        <a:latin typeface="+mj-lt"/>
                        <a:ea typeface="Times New Roman"/>
                        <a:cs typeface="Times New Roman"/>
                      </a:endParaRPr>
                    </a:p>
                  </a:txBody>
                  <a:tcPr marL="59285" marR="592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90893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13" fill="hold">
                            <p:stCondLst>
                              <p:cond delay="500"/>
                            </p:stCondLst>
                            <p:childTnLst>
                              <p:par>
                                <p:cTn id="14" presetID="2" presetClass="entr" presetSubtype="4"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
            <a:ext cx="8763000" cy="5562600"/>
          </a:xfrm>
        </p:spPr>
        <p:txBody>
          <a:bodyPr>
            <a:noAutofit/>
          </a:bodyPr>
          <a:lstStyle/>
          <a:p>
            <a:pPr marL="0" indent="0" algn="just">
              <a:buNone/>
            </a:pPr>
            <a:r>
              <a:rPr lang="vi-VN" sz="2000" b="1" dirty="0" smtClean="0">
                <a:latin typeface="Times New Roman" pitchFamily="18" charset="0"/>
              </a:rPr>
              <a:t>VÍ </a:t>
            </a:r>
            <a:r>
              <a:rPr lang="vi-VN" sz="2000" b="1" dirty="0">
                <a:latin typeface="Times New Roman" pitchFamily="18" charset="0"/>
              </a:rPr>
              <a:t>DỤ 2: </a:t>
            </a:r>
            <a:endParaRPr lang="en-US" sz="2000" dirty="0">
              <a:latin typeface="Times New Roman" pitchFamily="18" charset="0"/>
            </a:endParaRPr>
          </a:p>
          <a:p>
            <a:pPr algn="just"/>
            <a:r>
              <a:rPr lang="en-US" sz="2000" b="1" dirty="0" smtClean="0">
                <a:latin typeface="Times New Roman" pitchFamily="18" charset="0"/>
              </a:rPr>
              <a:t>Đây </a:t>
            </a:r>
            <a:r>
              <a:rPr lang="en-US" sz="2000" b="1" dirty="0">
                <a:latin typeface="Times New Roman" pitchFamily="18" charset="0"/>
              </a:rPr>
              <a:t>chính là bước 4</a:t>
            </a:r>
            <a:r>
              <a:rPr lang="en-US" sz="2000" i="1" dirty="0">
                <a:latin typeface="Times New Roman" pitchFamily="18" charset="0"/>
              </a:rPr>
              <a:t>: </a:t>
            </a:r>
            <a:r>
              <a:rPr lang="vi-VN" sz="2000" dirty="0">
                <a:latin typeface="Times New Roman" pitchFamily="18" charset="0"/>
              </a:rPr>
              <a:t>Đảm bảo trên nguyên tắc tổ chức các sự kiện phù hợp với thời gian thực tế diễn ra, lựa chọn các nội dung liên quan (chủ đề) có sự logic, hệ thống với nhau</a:t>
            </a:r>
            <a:r>
              <a:rPr lang="en-US" sz="2000" dirty="0">
                <a:latin typeface="Times New Roman" pitchFamily="18" charset="0"/>
              </a:rPr>
              <a:t>.</a:t>
            </a:r>
          </a:p>
          <a:p>
            <a:pPr marL="0" indent="0" algn="ctr">
              <a:buNone/>
            </a:pPr>
            <a:r>
              <a:rPr lang="vi-VN" sz="2000" dirty="0">
                <a:latin typeface="Times New Roman" pitchFamily="18" charset="0"/>
              </a:rPr>
              <a:t>DỰ KIẾN CÁC CHỦ ĐỀ, SỰ KIỆN TRONG NĂM HỌC ..........</a:t>
            </a:r>
            <a:endParaRPr lang="en-US" sz="2000" dirty="0">
              <a:latin typeface="Times New Roman" pitchFamily="18" charset="0"/>
            </a:endParaRPr>
          </a:p>
          <a:p>
            <a:pPr marL="0" indent="0" algn="ctr">
              <a:buNone/>
            </a:pPr>
            <a:r>
              <a:rPr lang="en-US" sz="2000" dirty="0">
                <a:latin typeface="Times New Roman" pitchFamily="18" charset="0"/>
              </a:rPr>
              <a:t>LỨA TUỔI</a:t>
            </a:r>
            <a:r>
              <a:rPr lang="vi-VN" sz="2000" dirty="0">
                <a:latin typeface="Times New Roman" pitchFamily="18" charset="0"/>
              </a:rPr>
              <a:t> MẪU GIÁO LỚN A1</a:t>
            </a:r>
            <a:endParaRPr lang="en-US" sz="2000" dirty="0">
              <a:latin typeface="Times New Roman" pitchFamily="18" charset="0"/>
            </a:endParaRPr>
          </a:p>
          <a:p>
            <a:pPr marL="0" indent="0" algn="ctr">
              <a:buNone/>
            </a:pPr>
            <a:r>
              <a:rPr lang="en-US" sz="2000" i="1" dirty="0" smtClean="0">
                <a:latin typeface="Times New Roman" pitchFamily="18" charset="0"/>
              </a:rPr>
              <a:t>(Phần này tổ trưởng các tổ xây dựng và gửi cho Đ/c HPCM tổng hợp)</a:t>
            </a:r>
            <a:endParaRPr lang="en-US" sz="2000" i="1" dirty="0">
              <a:latin typeface="Times New Roman"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662156314"/>
              </p:ext>
            </p:extLst>
          </p:nvPr>
        </p:nvGraphicFramePr>
        <p:xfrm>
          <a:off x="609601" y="2621123"/>
          <a:ext cx="7924799" cy="4046696"/>
        </p:xfrm>
        <a:graphic>
          <a:graphicData uri="http://schemas.openxmlformats.org/drawingml/2006/table">
            <a:tbl>
              <a:tblPr firstRow="1" firstCol="1" bandRow="1">
                <a:tableStyleId>{5C22544A-7EE6-4342-B048-85BDC9FD1C3A}</a:tableStyleId>
              </a:tblPr>
              <a:tblGrid>
                <a:gridCol w="1010119"/>
                <a:gridCol w="1842125"/>
                <a:gridCol w="1729890"/>
                <a:gridCol w="1729077"/>
                <a:gridCol w="1613588"/>
              </a:tblGrid>
              <a:tr h="294380">
                <a:tc>
                  <a:txBody>
                    <a:bodyPr/>
                    <a:lstStyle/>
                    <a:p>
                      <a:pPr algn="ctr">
                        <a:spcBef>
                          <a:spcPts val="300"/>
                        </a:spcBef>
                        <a:spcAft>
                          <a:spcPts val="300"/>
                        </a:spcAft>
                      </a:pPr>
                      <a:r>
                        <a:rPr lang="vi-VN" sz="2000" dirty="0">
                          <a:solidFill>
                            <a:srgbClr val="FFFF00"/>
                          </a:solidFill>
                          <a:effectLst/>
                          <a:latin typeface="+mj-lt"/>
                        </a:rPr>
                        <a:t>Tháng</a:t>
                      </a:r>
                      <a:endParaRPr lang="en-US" sz="2000" dirty="0">
                        <a:solidFill>
                          <a:srgbClr val="FFFF00"/>
                        </a:solidFill>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dirty="0">
                          <a:solidFill>
                            <a:srgbClr val="FFFF00"/>
                          </a:solidFill>
                          <a:effectLst/>
                          <a:latin typeface="+mj-lt"/>
                        </a:rPr>
                        <a:t>Tuần 1</a:t>
                      </a:r>
                      <a:endParaRPr lang="en-US" sz="2000" dirty="0">
                        <a:solidFill>
                          <a:srgbClr val="FFFF00"/>
                        </a:solidFill>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dirty="0">
                          <a:solidFill>
                            <a:srgbClr val="FFFF00"/>
                          </a:solidFill>
                          <a:effectLst/>
                          <a:latin typeface="+mj-lt"/>
                        </a:rPr>
                        <a:t>Tuần 2</a:t>
                      </a:r>
                      <a:endParaRPr lang="en-US" sz="2000" dirty="0">
                        <a:solidFill>
                          <a:srgbClr val="FFFF00"/>
                        </a:solidFill>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dirty="0">
                          <a:solidFill>
                            <a:srgbClr val="FFFF00"/>
                          </a:solidFill>
                          <a:effectLst/>
                          <a:latin typeface="+mj-lt"/>
                        </a:rPr>
                        <a:t>Tuần 3</a:t>
                      </a:r>
                      <a:endParaRPr lang="en-US" sz="2000" dirty="0">
                        <a:solidFill>
                          <a:srgbClr val="FFFF00"/>
                        </a:solidFill>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dirty="0">
                          <a:solidFill>
                            <a:srgbClr val="FFFF00"/>
                          </a:solidFill>
                          <a:effectLst/>
                          <a:latin typeface="+mj-lt"/>
                        </a:rPr>
                        <a:t>Tuần 4</a:t>
                      </a:r>
                      <a:endParaRPr lang="en-US" sz="2000" dirty="0">
                        <a:solidFill>
                          <a:srgbClr val="FFFF00"/>
                        </a:solidFill>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93896">
                <a:tc>
                  <a:txBody>
                    <a:bodyPr/>
                    <a:lstStyle/>
                    <a:p>
                      <a:pPr algn="ctr">
                        <a:spcBef>
                          <a:spcPts val="300"/>
                        </a:spcBef>
                        <a:spcAft>
                          <a:spcPts val="300"/>
                        </a:spcAft>
                      </a:pPr>
                      <a:r>
                        <a:rPr lang="vi-VN" sz="2000">
                          <a:effectLst/>
                          <a:latin typeface="+mj-lt"/>
                        </a:rPr>
                        <a:t>9</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Khai giảng</a:t>
                      </a:r>
                      <a:endParaRPr lang="en-US" sz="2000">
                        <a:effectLst/>
                        <a:latin typeface="+mj-lt"/>
                      </a:endParaRPr>
                    </a:p>
                    <a:p>
                      <a:pPr algn="ctr">
                        <a:spcBef>
                          <a:spcPts val="300"/>
                        </a:spcBef>
                        <a:spcAft>
                          <a:spcPts val="300"/>
                        </a:spcAft>
                      </a:pPr>
                      <a:r>
                        <a:rPr lang="vi-VN" sz="2000">
                          <a:effectLst/>
                          <a:latin typeface="+mj-lt"/>
                        </a:rPr>
                        <a:t>ổn định nề nếp</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dirty="0">
                          <a:effectLst/>
                          <a:latin typeface="+mj-lt"/>
                        </a:rPr>
                        <a:t>Trung thu</a:t>
                      </a:r>
                      <a:endParaRPr lang="en-US" sz="2000" dirty="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Trường Mầm non của bé</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Bé và bạn bè</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8760">
                <a:tc>
                  <a:txBody>
                    <a:bodyPr/>
                    <a:lstStyle/>
                    <a:p>
                      <a:pPr algn="ctr">
                        <a:spcBef>
                          <a:spcPts val="300"/>
                        </a:spcBef>
                        <a:spcAft>
                          <a:spcPts val="300"/>
                        </a:spcAft>
                      </a:pPr>
                      <a:r>
                        <a:rPr lang="vi-VN" sz="2000">
                          <a:effectLst/>
                          <a:latin typeface="+mj-lt"/>
                        </a:rPr>
                        <a:t>10</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Tôi lớn lên như thế nào?</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Sự khác biệt giữa tôi và bạn</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Sự an toàn</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Thể thao đối với cơ thể bé</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77521">
                <a:tc>
                  <a:txBody>
                    <a:bodyPr/>
                    <a:lstStyle/>
                    <a:p>
                      <a:pPr algn="ctr">
                        <a:spcBef>
                          <a:spcPts val="300"/>
                        </a:spcBef>
                        <a:spcAft>
                          <a:spcPts val="300"/>
                        </a:spcAft>
                      </a:pPr>
                      <a:r>
                        <a:rPr lang="vi-VN" sz="2000">
                          <a:effectLst/>
                          <a:latin typeface="+mj-lt"/>
                        </a:rPr>
                        <a:t>11</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Ngày vui trong gia đình bé</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Công việc của bố mẹ và một số nghề phổ biến</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Ngày Nhà giáo Việt Nam 20/11</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Ước mơ của bé</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8760">
                <a:tc>
                  <a:txBody>
                    <a:bodyPr/>
                    <a:lstStyle/>
                    <a:p>
                      <a:pPr algn="ctr">
                        <a:spcBef>
                          <a:spcPts val="300"/>
                        </a:spcBef>
                        <a:spcAft>
                          <a:spcPts val="300"/>
                        </a:spcAft>
                      </a:pPr>
                      <a:r>
                        <a:rPr lang="vi-VN" sz="2000">
                          <a:effectLst/>
                          <a:latin typeface="+mj-lt"/>
                        </a:rPr>
                        <a:t>12</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Động vật sống khắp nơi</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Động vật biết bay</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Bé bảo vệ động vật</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Tết Dương lịch</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4380">
                <a:tc>
                  <a:txBody>
                    <a:bodyPr/>
                    <a:lstStyle/>
                    <a:p>
                      <a:pPr algn="ctr">
                        <a:spcBef>
                          <a:spcPts val="300"/>
                        </a:spcBef>
                        <a:spcAft>
                          <a:spcPts val="300"/>
                        </a:spcAft>
                      </a:pPr>
                      <a:r>
                        <a:rPr lang="vi-VN" sz="2000">
                          <a:effectLst/>
                          <a:latin typeface="+mj-lt"/>
                        </a:rPr>
                        <a:t>...</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 </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 </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 </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 </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4380">
                <a:tc>
                  <a:txBody>
                    <a:bodyPr/>
                    <a:lstStyle/>
                    <a:p>
                      <a:pPr algn="ctr">
                        <a:spcBef>
                          <a:spcPts val="300"/>
                        </a:spcBef>
                        <a:spcAft>
                          <a:spcPts val="300"/>
                        </a:spcAft>
                      </a:pPr>
                      <a:r>
                        <a:rPr lang="vi-VN" sz="2000">
                          <a:effectLst/>
                          <a:latin typeface="+mj-lt"/>
                        </a:rPr>
                        <a:t>5</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 </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 </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a:effectLst/>
                          <a:latin typeface="+mj-lt"/>
                        </a:rPr>
                        <a:t>Bác Hồ</a:t>
                      </a:r>
                      <a:endParaRPr lang="en-US" sz="20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vi-VN" sz="2000" dirty="0">
                          <a:effectLst/>
                          <a:latin typeface="+mj-lt"/>
                        </a:rPr>
                        <a:t> </a:t>
                      </a:r>
                      <a:endParaRPr lang="en-US" sz="2000" dirty="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95196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up)">
                                      <p:cBhvr>
                                        <p:cTn id="14" dur="500"/>
                                        <p:tgtEl>
                                          <p:spTgt spid="3">
                                            <p:txEl>
                                              <p:pRg st="2" end="2"/>
                                            </p:txEl>
                                          </p:spTgt>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up)">
                                      <p:cBhvr>
                                        <p:cTn id="17" dur="500"/>
                                        <p:tgtEl>
                                          <p:spTgt spid="3">
                                            <p:txEl>
                                              <p:pRg st="3" end="3"/>
                                            </p:txEl>
                                          </p:spTgt>
                                        </p:tgtEl>
                                      </p:cBhvr>
                                    </p:animEffect>
                                  </p:childTnLst>
                                </p:cTn>
                              </p:par>
                              <p:par>
                                <p:cTn id="18" presetID="22" presetClass="entr" presetSubtype="1"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up)">
                                      <p:cBhvr>
                                        <p:cTn id="20" dur="500"/>
                                        <p:tgtEl>
                                          <p:spTgt spid="3">
                                            <p:txEl>
                                              <p:pRg st="4" end="4"/>
                                            </p:txEl>
                                          </p:spTgt>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 MỤC TIÊU</a:t>
            </a:r>
            <a:endParaRPr lang="en-US"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6" name="Right Arrow 5"/>
          <p:cNvSpPr/>
          <p:nvPr/>
        </p:nvSpPr>
        <p:spPr>
          <a:xfrm>
            <a:off x="533400" y="1600200"/>
            <a:ext cx="8305800" cy="2057400"/>
          </a:xfrm>
          <a:prstGeom prst="rightArrow">
            <a:avLst>
              <a:gd name="adj1" fmla="val 52868"/>
              <a:gd name="adj2" fmla="val 42114"/>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vi-VN" sz="2200" b="1" dirty="0">
                <a:latin typeface="+mj-lt"/>
              </a:rPr>
              <a:t>Chia sẻ những khó khăn, hạn chế trong việc xây dựng kế hoạch thực hiện chương trình giáo dục mầm non hiện nay</a:t>
            </a:r>
            <a:r>
              <a:rPr lang="vi-VN" sz="2200" b="1" dirty="0" smtClean="0">
                <a:latin typeface="+mj-lt"/>
              </a:rPr>
              <a:t>.</a:t>
            </a:r>
            <a:endParaRPr lang="en-US" sz="2200" b="1" dirty="0">
              <a:latin typeface="+mj-lt"/>
            </a:endParaRPr>
          </a:p>
        </p:txBody>
      </p:sp>
      <p:sp>
        <p:nvSpPr>
          <p:cNvPr id="7" name="Right Arrow 6"/>
          <p:cNvSpPr/>
          <p:nvPr/>
        </p:nvSpPr>
        <p:spPr>
          <a:xfrm>
            <a:off x="533400" y="2819400"/>
            <a:ext cx="8077200" cy="1905000"/>
          </a:xfrm>
          <a:prstGeom prst="rightArrow">
            <a:avLst>
              <a:gd name="adj1" fmla="val 66831"/>
              <a:gd name="adj2" fmla="val 50000"/>
            </a:avLst>
          </a:prstGeom>
        </p:spPr>
        <p:style>
          <a:lnRef idx="1">
            <a:schemeClr val="accent3"/>
          </a:lnRef>
          <a:fillRef idx="3">
            <a:schemeClr val="accent3"/>
          </a:fillRef>
          <a:effectRef idx="2">
            <a:schemeClr val="accent3"/>
          </a:effectRef>
          <a:fontRef idx="minor">
            <a:schemeClr val="lt1"/>
          </a:fontRef>
        </p:style>
        <p:txBody>
          <a:bodyPr rtlCol="0" anchor="ctr"/>
          <a:lstStyle/>
          <a:p>
            <a:pPr algn="just"/>
            <a:r>
              <a:rPr lang="vi-VN" sz="2200" b="1" dirty="0">
                <a:latin typeface="+mj-lt"/>
              </a:rPr>
              <a:t>Nâng cao nhận thức và kỹ năng lập kế hoạch giáo dục cho đội ngũ CBQL, giáo viên. Điều chỉnh, xây dựng kế hoạch GD phù hợp với đổi mới căn bản trong GDMN.</a:t>
            </a:r>
            <a:endParaRPr lang="en-US" sz="2200" b="1" dirty="0">
              <a:latin typeface="+mj-lt"/>
            </a:endParaRPr>
          </a:p>
        </p:txBody>
      </p:sp>
      <p:sp>
        <p:nvSpPr>
          <p:cNvPr id="8" name="Right Arrow 7"/>
          <p:cNvSpPr/>
          <p:nvPr/>
        </p:nvSpPr>
        <p:spPr>
          <a:xfrm>
            <a:off x="533400" y="4114800"/>
            <a:ext cx="7924800" cy="2133600"/>
          </a:xfrm>
          <a:prstGeom prst="rightArrow">
            <a:avLst>
              <a:gd name="adj1" fmla="val 72874"/>
              <a:gd name="adj2" fmla="val 41811"/>
            </a:avLst>
          </a:prstGeom>
        </p:spPr>
        <p:style>
          <a:lnRef idx="1">
            <a:schemeClr val="accent6"/>
          </a:lnRef>
          <a:fillRef idx="3">
            <a:schemeClr val="accent6"/>
          </a:fillRef>
          <a:effectRef idx="2">
            <a:schemeClr val="accent6"/>
          </a:effectRef>
          <a:fontRef idx="minor">
            <a:schemeClr val="lt1"/>
          </a:fontRef>
        </p:style>
        <p:txBody>
          <a:bodyPr rtlCol="0" anchor="ctr"/>
          <a:lstStyle/>
          <a:p>
            <a:pPr algn="just"/>
            <a:r>
              <a:rPr lang="vi-VN" sz="2200" b="1" dirty="0">
                <a:latin typeface="+mj-lt"/>
              </a:rPr>
              <a:t>Định hướng cho CBQL và giáo viên trong việc phát triển chương trình GD, duy trì và phát triển thương hiệu của mỗi cơ sở GDMN, phù hợp với thực tiễn và kết quả mong đợi cho trẻ em.</a:t>
            </a:r>
            <a:endParaRPr lang="en-US" sz="2200" b="1" dirty="0">
              <a:latin typeface="+mj-lt"/>
            </a:endParaRPr>
          </a:p>
        </p:txBody>
      </p:sp>
    </p:spTree>
    <p:extLst>
      <p:ext uri="{BB962C8B-B14F-4D97-AF65-F5344CB8AC3E}">
        <p14:creationId xmlns:p14="http://schemas.microsoft.com/office/powerpoint/2010/main" val="1674470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0-#ppt_w/2"/>
                                          </p:val>
                                        </p:tav>
                                        <p:tav tm="100000">
                                          <p:val>
                                            <p:strVal val="#ppt_x"/>
                                          </p:val>
                                        </p:tav>
                                      </p:tavLst>
                                    </p:anim>
                                    <p:anim calcmode="lin" valueType="num">
                                      <p:cBhvr additive="base">
                                        <p:cTn id="19"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0-#ppt_w/2"/>
                                          </p:val>
                                        </p:tav>
                                        <p:tav tm="100000">
                                          <p:val>
                                            <p:strVal val="#ppt_x"/>
                                          </p:val>
                                        </p:tav>
                                      </p:tavLst>
                                    </p:anim>
                                    <p:anim calcmode="lin" valueType="num">
                                      <p:cBhvr additive="base">
                                        <p:cTn id="25"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5562600"/>
          </a:xfrm>
        </p:spPr>
        <p:txBody>
          <a:bodyPr>
            <a:noAutofit/>
          </a:bodyPr>
          <a:lstStyle/>
          <a:p>
            <a:pPr marL="0" indent="0" algn="ctr">
              <a:buNone/>
            </a:pPr>
            <a:r>
              <a:rPr lang="vi-VN" sz="2000" dirty="0">
                <a:latin typeface="Times New Roman" pitchFamily="18" charset="0"/>
              </a:rPr>
              <a:t>DỰ KIẾN CÁC CHỦ ĐỀ, SỰ KIỆN TRONG NĂM HỌC ..........</a:t>
            </a:r>
            <a:endParaRPr lang="en-US" sz="2000" dirty="0">
              <a:latin typeface="Times New Roman" pitchFamily="18" charset="0"/>
            </a:endParaRPr>
          </a:p>
          <a:p>
            <a:pPr marL="0" indent="0" algn="ctr">
              <a:buNone/>
            </a:pPr>
            <a:r>
              <a:rPr lang="en-US" sz="2000" dirty="0">
                <a:latin typeface="Times New Roman" pitchFamily="18" charset="0"/>
              </a:rPr>
              <a:t>CỦA NHÀ TRƯỜNG</a:t>
            </a:r>
          </a:p>
          <a:p>
            <a:pPr marL="0" indent="0" algn="ctr">
              <a:buNone/>
            </a:pPr>
            <a:r>
              <a:rPr lang="en-US" sz="2000" i="1" dirty="0">
                <a:latin typeface="Times New Roman" pitchFamily="18" charset="0"/>
                <a:cs typeface="Times New Roman" pitchFamily="18" charset="0"/>
              </a:rPr>
              <a:t>(Phần này tổ trưởng các tổ xây dựng và gửi cho Đ/c HPCM tổng hợp, sau đó cả tổ CM cùng ngồi để thống nhất, điều chỉnh, đảm bảo sự </a:t>
            </a:r>
            <a:r>
              <a:rPr lang="vi-VN" sz="2000" i="1" dirty="0">
                <a:latin typeface="Times New Roman" pitchFamily="18" charset="0"/>
                <a:cs typeface="Times New Roman" pitchFamily="18" charset="0"/>
              </a:rPr>
              <a:t>logic, hệ thống với nhau</a:t>
            </a:r>
            <a:r>
              <a:rPr lang="en-US" sz="2000" i="1" dirty="0">
                <a:latin typeface="Times New Roman" pitchFamily="18" charset="0"/>
                <a:cs typeface="Times New Roman" pitchFamily="18" charset="0"/>
              </a:rPr>
              <a:t> giữa các lứa tuổi )</a:t>
            </a:r>
          </a:p>
        </p:txBody>
      </p:sp>
      <p:graphicFrame>
        <p:nvGraphicFramePr>
          <p:cNvPr id="4" name="Table 3"/>
          <p:cNvGraphicFramePr>
            <a:graphicFrameLocks noGrp="1"/>
          </p:cNvGraphicFramePr>
          <p:nvPr>
            <p:extLst>
              <p:ext uri="{D42A27DB-BD31-4B8C-83A1-F6EECF244321}">
                <p14:modId xmlns:p14="http://schemas.microsoft.com/office/powerpoint/2010/main" val="2168059671"/>
              </p:ext>
            </p:extLst>
          </p:nvPr>
        </p:nvGraphicFramePr>
        <p:xfrm>
          <a:off x="381000" y="1981199"/>
          <a:ext cx="8382000" cy="4572001"/>
        </p:xfrm>
        <a:graphic>
          <a:graphicData uri="http://schemas.openxmlformats.org/drawingml/2006/table">
            <a:tbl>
              <a:tblPr firstRow="1" firstCol="1" bandRow="1">
                <a:tableStyleId>{5C22544A-7EE6-4342-B048-85BDC9FD1C3A}</a:tableStyleId>
              </a:tblPr>
              <a:tblGrid>
                <a:gridCol w="944178"/>
                <a:gridCol w="1603808"/>
                <a:gridCol w="1603808"/>
                <a:gridCol w="1489828"/>
                <a:gridCol w="1370189"/>
                <a:gridCol w="1370189"/>
              </a:tblGrid>
              <a:tr h="462013">
                <a:tc>
                  <a:txBody>
                    <a:bodyPr/>
                    <a:lstStyle/>
                    <a:p>
                      <a:pPr algn="ctr">
                        <a:spcAft>
                          <a:spcPts val="300"/>
                        </a:spcAft>
                      </a:pPr>
                      <a:r>
                        <a:rPr lang="vi-VN" sz="2000" baseline="0" dirty="0" smtClean="0">
                          <a:solidFill>
                            <a:srgbClr val="FFFF00"/>
                          </a:solidFill>
                          <a:effectLst/>
                          <a:latin typeface="Times New Roman" pitchFamily="18" charset="0"/>
                        </a:rPr>
                        <a:t>Tháng</a:t>
                      </a:r>
                      <a:endParaRPr lang="en-US" sz="1800" baseline="0" dirty="0">
                        <a:solidFill>
                          <a:srgbClr val="FFFF00"/>
                        </a:solidFill>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en-US" sz="2000" baseline="0" dirty="0">
                          <a:solidFill>
                            <a:srgbClr val="FFFF00"/>
                          </a:solidFill>
                          <a:effectLst/>
                          <a:latin typeface="Times New Roman" pitchFamily="18" charset="0"/>
                        </a:rPr>
                        <a:t>Lứa tuổi</a:t>
                      </a:r>
                      <a:endParaRPr lang="en-US" sz="1800" baseline="0" dirty="0">
                        <a:solidFill>
                          <a:srgbClr val="FFFF00"/>
                        </a:solidFill>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dirty="0">
                          <a:solidFill>
                            <a:srgbClr val="FFFF00"/>
                          </a:solidFill>
                          <a:effectLst/>
                          <a:latin typeface="Times New Roman" pitchFamily="18" charset="0"/>
                        </a:rPr>
                        <a:t>Tuần 1</a:t>
                      </a:r>
                      <a:endParaRPr lang="en-US" sz="1800" baseline="0" dirty="0">
                        <a:solidFill>
                          <a:srgbClr val="FFFF00"/>
                        </a:solidFill>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dirty="0" smtClean="0">
                          <a:solidFill>
                            <a:srgbClr val="FFFF00"/>
                          </a:solidFill>
                          <a:effectLst/>
                          <a:latin typeface="Times New Roman" pitchFamily="18" charset="0"/>
                        </a:rPr>
                        <a:t>Tuần 2</a:t>
                      </a:r>
                      <a:endParaRPr lang="en-US" sz="1800" baseline="0" dirty="0">
                        <a:solidFill>
                          <a:srgbClr val="FFFF00"/>
                        </a:solidFill>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dirty="0">
                          <a:solidFill>
                            <a:srgbClr val="FFFF00"/>
                          </a:solidFill>
                          <a:effectLst/>
                          <a:latin typeface="Times New Roman" pitchFamily="18" charset="0"/>
                        </a:rPr>
                        <a:t>Tuần 3</a:t>
                      </a:r>
                      <a:endParaRPr lang="en-US" sz="1800" baseline="0" dirty="0">
                        <a:solidFill>
                          <a:srgbClr val="FFFF00"/>
                        </a:solidFill>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dirty="0">
                          <a:solidFill>
                            <a:srgbClr val="FFFF00"/>
                          </a:solidFill>
                          <a:effectLst/>
                          <a:latin typeface="Times New Roman" pitchFamily="18" charset="0"/>
                        </a:rPr>
                        <a:t>Tuần 4</a:t>
                      </a:r>
                      <a:endParaRPr lang="en-US" sz="1800" baseline="0" dirty="0">
                        <a:solidFill>
                          <a:srgbClr val="FFFF00"/>
                        </a:solidFill>
                        <a:effectLst/>
                        <a:latin typeface="Times New Roman" pitchFamily="18" charset="0"/>
                        <a:ea typeface="Times New Roman"/>
                        <a:cs typeface="Times New Roman"/>
                      </a:endParaRPr>
                    </a:p>
                  </a:txBody>
                  <a:tcPr marL="68580" marR="68580" marT="0" marB="0"/>
                </a:tc>
              </a:tr>
              <a:tr h="783771">
                <a:tc rowSpan="4">
                  <a:txBody>
                    <a:bodyPr/>
                    <a:lstStyle/>
                    <a:p>
                      <a:pPr algn="ctr">
                        <a:spcAft>
                          <a:spcPts val="300"/>
                        </a:spcAft>
                      </a:pPr>
                      <a:r>
                        <a:rPr lang="vi-VN" sz="2000" baseline="0">
                          <a:effectLst/>
                          <a:latin typeface="Times New Roman" pitchFamily="18" charset="0"/>
                        </a:rPr>
                        <a:t>9</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en-US" sz="2000" baseline="0">
                          <a:effectLst/>
                          <a:latin typeface="Times New Roman" pitchFamily="18" charset="0"/>
                        </a:rPr>
                        <a:t>NT</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dirty="0">
                          <a:effectLst/>
                          <a:latin typeface="Times New Roman" pitchFamily="18" charset="0"/>
                        </a:rPr>
                        <a:t> </a:t>
                      </a:r>
                      <a:endParaRPr lang="en-US" sz="1800" baseline="0" dirty="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r>
              <a:tr h="772771">
                <a:tc vMerge="1">
                  <a:txBody>
                    <a:bodyPr/>
                    <a:lstStyle/>
                    <a:p>
                      <a:endParaRPr lang="en-US"/>
                    </a:p>
                  </a:txBody>
                  <a:tcPr/>
                </a:tc>
                <a:tc>
                  <a:txBody>
                    <a:bodyPr/>
                    <a:lstStyle/>
                    <a:p>
                      <a:pPr algn="ctr">
                        <a:spcAft>
                          <a:spcPts val="300"/>
                        </a:spcAft>
                      </a:pPr>
                      <a:r>
                        <a:rPr lang="en-US" sz="2000" baseline="0">
                          <a:effectLst/>
                          <a:latin typeface="Times New Roman" pitchFamily="18" charset="0"/>
                        </a:rPr>
                        <a:t>MGB</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r>
              <a:tr h="622892">
                <a:tc vMerge="1">
                  <a:txBody>
                    <a:bodyPr/>
                    <a:lstStyle/>
                    <a:p>
                      <a:endParaRPr lang="en-US"/>
                    </a:p>
                  </a:txBody>
                  <a:tcPr/>
                </a:tc>
                <a:tc>
                  <a:txBody>
                    <a:bodyPr/>
                    <a:lstStyle/>
                    <a:p>
                      <a:pPr algn="ctr">
                        <a:spcAft>
                          <a:spcPts val="300"/>
                        </a:spcAft>
                      </a:pPr>
                      <a:r>
                        <a:rPr lang="en-US" sz="2000" baseline="0">
                          <a:effectLst/>
                          <a:latin typeface="Times New Roman" pitchFamily="18" charset="0"/>
                        </a:rPr>
                        <a:t>MGN</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en-US" sz="2000" baseline="0" dirty="0">
                          <a:effectLst/>
                          <a:latin typeface="Times New Roman" pitchFamily="18" charset="0"/>
                        </a:rPr>
                        <a:t> </a:t>
                      </a:r>
                      <a:endParaRPr lang="en-US" sz="1800" baseline="0" dirty="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r>
              <a:tr h="1006528">
                <a:tc vMerge="1">
                  <a:txBody>
                    <a:bodyPr/>
                    <a:lstStyle/>
                    <a:p>
                      <a:endParaRPr lang="en-US"/>
                    </a:p>
                  </a:txBody>
                  <a:tcPr/>
                </a:tc>
                <a:tc>
                  <a:txBody>
                    <a:bodyPr/>
                    <a:lstStyle/>
                    <a:p>
                      <a:pPr algn="ctr">
                        <a:spcAft>
                          <a:spcPts val="300"/>
                        </a:spcAft>
                      </a:pPr>
                      <a:r>
                        <a:rPr lang="en-US" sz="2000" baseline="0">
                          <a:effectLst/>
                          <a:latin typeface="Times New Roman" pitchFamily="18" charset="0"/>
                        </a:rPr>
                        <a:t>MGL</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Khai giảng</a:t>
                      </a:r>
                      <a:endParaRPr lang="en-US" sz="1800" baseline="0">
                        <a:effectLst/>
                        <a:latin typeface="Times New Roman" pitchFamily="18" charset="0"/>
                      </a:endParaRPr>
                    </a:p>
                    <a:p>
                      <a:pPr algn="ctr">
                        <a:spcAft>
                          <a:spcPts val="300"/>
                        </a:spcAft>
                      </a:pPr>
                      <a:r>
                        <a:rPr lang="vi-VN" sz="2000" baseline="0">
                          <a:effectLst/>
                          <a:latin typeface="Times New Roman" pitchFamily="18" charset="0"/>
                        </a:rPr>
                        <a:t>ổn định nề nếp</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Trung thu</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Trường </a:t>
                      </a:r>
                      <a:r>
                        <a:rPr lang="en-US" sz="2000" baseline="0">
                          <a:effectLst/>
                          <a:latin typeface="Times New Roman" pitchFamily="18" charset="0"/>
                        </a:rPr>
                        <a:t>MN</a:t>
                      </a:r>
                      <a:r>
                        <a:rPr lang="vi-VN" sz="2000" baseline="0">
                          <a:effectLst/>
                          <a:latin typeface="Times New Roman" pitchFamily="18" charset="0"/>
                        </a:rPr>
                        <a:t> của bé</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Bé và bạn bè</a:t>
                      </a:r>
                      <a:endParaRPr lang="en-US" sz="1800" baseline="0">
                        <a:effectLst/>
                        <a:latin typeface="Times New Roman" pitchFamily="18" charset="0"/>
                        <a:ea typeface="Times New Roman"/>
                        <a:cs typeface="Times New Roman"/>
                      </a:endParaRPr>
                    </a:p>
                  </a:txBody>
                  <a:tcPr marL="68580" marR="68580" marT="0" marB="0"/>
                </a:tc>
              </a:tr>
              <a:tr h="462013">
                <a:tc>
                  <a:txBody>
                    <a:bodyPr/>
                    <a:lstStyle/>
                    <a:p>
                      <a:pPr algn="ctr">
                        <a:spcAft>
                          <a:spcPts val="300"/>
                        </a:spcAft>
                      </a:pPr>
                      <a:r>
                        <a:rPr lang="vi-VN" sz="2000" baseline="0">
                          <a:effectLst/>
                          <a:latin typeface="Times New Roman" pitchFamily="18" charset="0"/>
                        </a:rPr>
                        <a:t>...</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r>
              <a:tr h="462013">
                <a:tc>
                  <a:txBody>
                    <a:bodyPr/>
                    <a:lstStyle/>
                    <a:p>
                      <a:pPr algn="ctr">
                        <a:spcAft>
                          <a:spcPts val="300"/>
                        </a:spcAft>
                      </a:pPr>
                      <a:r>
                        <a:rPr lang="vi-VN" sz="2000" baseline="0">
                          <a:effectLst/>
                          <a:latin typeface="Times New Roman" pitchFamily="18" charset="0"/>
                        </a:rPr>
                        <a:t>5</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8580" marR="68580" marT="0" marB="0"/>
                </a:tc>
                <a:tc>
                  <a:txBody>
                    <a:bodyPr/>
                    <a:lstStyle/>
                    <a:p>
                      <a:pPr algn="ctr">
                        <a:spcAft>
                          <a:spcPts val="300"/>
                        </a:spcAft>
                      </a:pPr>
                      <a:r>
                        <a:rPr lang="vi-VN" sz="2000" baseline="0" dirty="0">
                          <a:effectLst/>
                          <a:latin typeface="Times New Roman" pitchFamily="18" charset="0"/>
                        </a:rPr>
                        <a:t> </a:t>
                      </a:r>
                      <a:endParaRPr lang="en-US" sz="1800" baseline="0" dirty="0">
                        <a:effectLst/>
                        <a:latin typeface="Times New Roman" pitchFamily="18" charset="0"/>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830442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par>
                          <p:cTn id="14" fill="hold">
                            <p:stCondLst>
                              <p:cond delay="500"/>
                            </p:stCondLst>
                            <p:childTnLst>
                              <p:par>
                                <p:cTn id="15" presetID="16" presetClass="entr" presetSubtype="37"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outVertic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2800" b="1" dirty="0">
                <a:solidFill>
                  <a:srgbClr val="FF0000"/>
                </a:solidFill>
                <a:effectLst>
                  <a:outerShdw blurRad="38100" dist="38100" dir="2700000" algn="tl">
                    <a:srgbClr val="000000">
                      <a:alpha val="43137"/>
                    </a:srgbClr>
                  </a:outerShdw>
                </a:effectLst>
                <a:latin typeface="Times New Roman" pitchFamily="18" charset="0"/>
              </a:rPr>
              <a:t>1.2. XÂY DỰNG NỘI DUNG, HĐ NĂM HỌC</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Rectangle 3"/>
          <p:cNvSpPr/>
          <p:nvPr/>
        </p:nvSpPr>
        <p:spPr>
          <a:xfrm>
            <a:off x="76200" y="2514600"/>
            <a:ext cx="1447800" cy="32766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000" dirty="0">
                <a:latin typeface="Times New Roman" pitchFamily="18" charset="0"/>
              </a:rPr>
              <a:t>Khung thời gian thực hiện chương trình (35 tuần/năm)</a:t>
            </a:r>
            <a:endParaRPr lang="en-US" sz="2000" dirty="0">
              <a:latin typeface="Times New Roman" pitchFamily="18" charset="0"/>
            </a:endParaRPr>
          </a:p>
        </p:txBody>
      </p:sp>
      <p:sp>
        <p:nvSpPr>
          <p:cNvPr id="5" name="Rectangle 4"/>
          <p:cNvSpPr/>
          <p:nvPr/>
        </p:nvSpPr>
        <p:spPr>
          <a:xfrm>
            <a:off x="1647541" y="2514601"/>
            <a:ext cx="1318098" cy="3276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000" dirty="0">
                <a:latin typeface="Times New Roman" pitchFamily="18" charset="0"/>
              </a:rPr>
              <a:t>Mục tiêu năm học của độ tuổi</a:t>
            </a:r>
            <a:endParaRPr lang="en-US" sz="2000" dirty="0">
              <a:latin typeface="Times New Roman" pitchFamily="18" charset="0"/>
            </a:endParaRPr>
          </a:p>
        </p:txBody>
      </p:sp>
      <p:sp>
        <p:nvSpPr>
          <p:cNvPr id="6" name="Rectangle 5"/>
          <p:cNvSpPr/>
          <p:nvPr/>
        </p:nvSpPr>
        <p:spPr>
          <a:xfrm>
            <a:off x="3124200" y="990600"/>
            <a:ext cx="27432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vi-VN" sz="2400" b="1" dirty="0">
                <a:solidFill>
                  <a:srgbClr val="FFFF00"/>
                </a:solidFill>
                <a:latin typeface="Times New Roman" pitchFamily="18" charset="0"/>
              </a:rPr>
              <a:t>Căn </a:t>
            </a:r>
            <a:r>
              <a:rPr lang="vi-VN" sz="2400" b="1" dirty="0" smtClean="0">
                <a:solidFill>
                  <a:srgbClr val="FFFF00"/>
                </a:solidFill>
                <a:latin typeface="Times New Roman" pitchFamily="18" charset="0"/>
              </a:rPr>
              <a:t>cứ</a:t>
            </a:r>
            <a:r>
              <a:rPr lang="en-US" sz="2400" b="1" dirty="0" smtClean="0">
                <a:solidFill>
                  <a:srgbClr val="FFFF00"/>
                </a:solidFill>
                <a:latin typeface="Times New Roman" pitchFamily="18" charset="0"/>
              </a:rPr>
              <a:t> thực hiện</a:t>
            </a:r>
            <a:endParaRPr lang="en-US" sz="2400" dirty="0">
              <a:solidFill>
                <a:srgbClr val="FFFF00"/>
              </a:solidFill>
              <a:latin typeface="Times New Roman" pitchFamily="18" charset="0"/>
            </a:endParaRPr>
          </a:p>
        </p:txBody>
      </p:sp>
      <p:sp>
        <p:nvSpPr>
          <p:cNvPr id="14" name="Rectangle 13"/>
          <p:cNvSpPr/>
          <p:nvPr/>
        </p:nvSpPr>
        <p:spPr>
          <a:xfrm>
            <a:off x="3089180" y="2514600"/>
            <a:ext cx="1295400" cy="3276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000" dirty="0">
                <a:latin typeface="Times New Roman" pitchFamily="18" charset="0"/>
              </a:rPr>
              <a:t>Nội dung giáo dục trong Chương trình GDMN</a:t>
            </a:r>
            <a:endParaRPr lang="en-US" sz="2000" dirty="0">
              <a:latin typeface="Times New Roman" pitchFamily="18" charset="0"/>
            </a:endParaRPr>
          </a:p>
        </p:txBody>
      </p:sp>
      <p:sp>
        <p:nvSpPr>
          <p:cNvPr id="18" name="Rectangle 17"/>
          <p:cNvSpPr/>
          <p:nvPr/>
        </p:nvSpPr>
        <p:spPr>
          <a:xfrm>
            <a:off x="4508121" y="2514599"/>
            <a:ext cx="1318098" cy="3276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000" dirty="0">
                <a:latin typeface="Times New Roman" pitchFamily="18" charset="0"/>
              </a:rPr>
              <a:t>Tham khảo trong Chương trình cải cách</a:t>
            </a:r>
            <a:endParaRPr lang="en-US" sz="2000" dirty="0">
              <a:latin typeface="Times New Roman" pitchFamily="18" charset="0"/>
            </a:endParaRPr>
          </a:p>
        </p:txBody>
      </p:sp>
      <p:sp>
        <p:nvSpPr>
          <p:cNvPr id="19" name="Rectangle 18"/>
          <p:cNvSpPr/>
          <p:nvPr/>
        </p:nvSpPr>
        <p:spPr>
          <a:xfrm>
            <a:off x="5949760" y="2514601"/>
            <a:ext cx="1470498" cy="3276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000" dirty="0">
                <a:latin typeface="Times New Roman" pitchFamily="18" charset="0"/>
              </a:rPr>
              <a:t>Tuyển tập, tài liệu, băng đĩa hình tham khảo trong và ngoài nước</a:t>
            </a:r>
            <a:endParaRPr lang="en-US" sz="2000" dirty="0">
              <a:latin typeface="Times New Roman" pitchFamily="18" charset="0"/>
            </a:endParaRPr>
          </a:p>
        </p:txBody>
      </p:sp>
      <p:cxnSp>
        <p:nvCxnSpPr>
          <p:cNvPr id="31" name="Straight Arrow Connector 30"/>
          <p:cNvCxnSpPr>
            <a:stCxn id="6" idx="2"/>
            <a:endCxn id="4" idx="0"/>
          </p:cNvCxnSpPr>
          <p:nvPr/>
        </p:nvCxnSpPr>
        <p:spPr>
          <a:xfrm flipH="1">
            <a:off x="800100" y="1981200"/>
            <a:ext cx="3695700" cy="533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6" idx="2"/>
            <a:endCxn id="5" idx="0"/>
          </p:cNvCxnSpPr>
          <p:nvPr/>
        </p:nvCxnSpPr>
        <p:spPr>
          <a:xfrm flipH="1">
            <a:off x="2306590" y="1981200"/>
            <a:ext cx="2189210" cy="53340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6" idx="2"/>
            <a:endCxn id="14" idx="0"/>
          </p:cNvCxnSpPr>
          <p:nvPr/>
        </p:nvCxnSpPr>
        <p:spPr>
          <a:xfrm flipH="1">
            <a:off x="3736880" y="1981200"/>
            <a:ext cx="758920" cy="533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6" idx="2"/>
            <a:endCxn id="18" idx="0"/>
          </p:cNvCxnSpPr>
          <p:nvPr/>
        </p:nvCxnSpPr>
        <p:spPr>
          <a:xfrm>
            <a:off x="4495800" y="1981200"/>
            <a:ext cx="671370" cy="53339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6" idx="2"/>
            <a:endCxn id="19" idx="0"/>
          </p:cNvCxnSpPr>
          <p:nvPr/>
        </p:nvCxnSpPr>
        <p:spPr>
          <a:xfrm>
            <a:off x="4495800" y="1981200"/>
            <a:ext cx="2189209" cy="53340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0" name="Content Placeholder 2"/>
          <p:cNvSpPr>
            <a:spLocks noGrp="1"/>
          </p:cNvSpPr>
          <p:nvPr>
            <p:ph idx="1"/>
          </p:nvPr>
        </p:nvSpPr>
        <p:spPr>
          <a:xfrm>
            <a:off x="228600" y="6019800"/>
            <a:ext cx="8763000" cy="609600"/>
          </a:xfrm>
        </p:spPr>
        <p:txBody>
          <a:bodyPr>
            <a:noAutofit/>
          </a:bodyPr>
          <a:lstStyle/>
          <a:p>
            <a:pPr algn="just">
              <a:buFont typeface="Wingdings" pitchFamily="2" charset="2"/>
              <a:buChar char="v"/>
            </a:pPr>
            <a:r>
              <a:rPr lang="vi-VN" sz="2200" b="1" dirty="0" smtClean="0">
                <a:latin typeface="Times New Roman" pitchFamily="18" charset="0"/>
              </a:rPr>
              <a:t>Người </a:t>
            </a:r>
            <a:r>
              <a:rPr lang="vi-VN" sz="2200" b="1" dirty="0">
                <a:latin typeface="Times New Roman" pitchFamily="18" charset="0"/>
              </a:rPr>
              <a:t>thực hiện: </a:t>
            </a:r>
            <a:r>
              <a:rPr lang="vi-VN" sz="2000" dirty="0">
                <a:latin typeface="Times New Roman" pitchFamily="18" charset="0"/>
              </a:rPr>
              <a:t>Tổ khối chuyên môn, giáo viên thực hiện, BGH góp ý, phê duyệt</a:t>
            </a:r>
            <a:r>
              <a:rPr lang="vi-VN" sz="2000" dirty="0" smtClean="0">
                <a:latin typeface="Times New Roman" pitchFamily="18" charset="0"/>
              </a:rPr>
              <a:t>.</a:t>
            </a:r>
            <a:endParaRPr lang="en-US" sz="2000" dirty="0">
              <a:latin typeface="Times New Roman" pitchFamily="18" charset="0"/>
            </a:endParaRPr>
          </a:p>
        </p:txBody>
      </p:sp>
      <p:sp>
        <p:nvSpPr>
          <p:cNvPr id="21" name="Rectangle 20"/>
          <p:cNvSpPr/>
          <p:nvPr/>
        </p:nvSpPr>
        <p:spPr>
          <a:xfrm>
            <a:off x="7543800" y="2514601"/>
            <a:ext cx="1470498" cy="3276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000" dirty="0">
                <a:latin typeface="+mj-lt"/>
              </a:rPr>
              <a:t>Các đề tài do giáo viên sáng tạo phù hợp đáp ứng được mục tiêu đề ra</a:t>
            </a:r>
            <a:endParaRPr lang="en-US" sz="2000" dirty="0">
              <a:latin typeface="+mj-lt"/>
            </a:endParaRPr>
          </a:p>
        </p:txBody>
      </p:sp>
      <p:cxnSp>
        <p:nvCxnSpPr>
          <p:cNvPr id="22" name="Straight Arrow Connector 21"/>
          <p:cNvCxnSpPr>
            <a:stCxn id="6" idx="2"/>
            <a:endCxn id="21" idx="0"/>
          </p:cNvCxnSpPr>
          <p:nvPr/>
        </p:nvCxnSpPr>
        <p:spPr>
          <a:xfrm>
            <a:off x="4495800" y="1981200"/>
            <a:ext cx="3783249" cy="53340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738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wipe(up)">
                                      <p:cBhvr>
                                        <p:cTn id="17" dur="500"/>
                                        <p:tgtEl>
                                          <p:spTgt spid="31"/>
                                        </p:tgtEl>
                                      </p:cBhvr>
                                    </p:animEffect>
                                  </p:childTnLst>
                                </p:cTn>
                              </p:par>
                            </p:childTnLst>
                          </p:cTn>
                        </p:par>
                        <p:par>
                          <p:cTn id="18" fill="hold">
                            <p:stCondLst>
                              <p:cond delay="500"/>
                            </p:stCondLst>
                            <p:childTnLst>
                              <p:par>
                                <p:cTn id="19" presetID="22" presetClass="entr" presetSubtype="1" fill="hold" grpId="0"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up)">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33"/>
                                        </p:tgtEl>
                                        <p:attrNameLst>
                                          <p:attrName>style.visibility</p:attrName>
                                        </p:attrNameLst>
                                      </p:cBhvr>
                                      <p:to>
                                        <p:strVal val="visible"/>
                                      </p:to>
                                    </p:set>
                                    <p:animEffect transition="in" filter="wipe(up)">
                                      <p:cBhvr>
                                        <p:cTn id="26" dur="500"/>
                                        <p:tgtEl>
                                          <p:spTgt spid="33"/>
                                        </p:tgtEl>
                                      </p:cBhvr>
                                    </p:animEffect>
                                  </p:childTnLst>
                                </p:cTn>
                              </p:par>
                            </p:childTnLst>
                          </p:cTn>
                        </p:par>
                        <p:par>
                          <p:cTn id="27" fill="hold">
                            <p:stCondLst>
                              <p:cond delay="500"/>
                            </p:stCondLst>
                            <p:childTnLst>
                              <p:par>
                                <p:cTn id="28" presetID="22" presetClass="entr" presetSubtype="1" fill="hold" grpId="0" nodeType="after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wipe(up)">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35"/>
                                        </p:tgtEl>
                                        <p:attrNameLst>
                                          <p:attrName>style.visibility</p:attrName>
                                        </p:attrNameLst>
                                      </p:cBhvr>
                                      <p:to>
                                        <p:strVal val="visible"/>
                                      </p:to>
                                    </p:set>
                                    <p:animEffect transition="in" filter="wipe(up)">
                                      <p:cBhvr>
                                        <p:cTn id="35" dur="500"/>
                                        <p:tgtEl>
                                          <p:spTgt spid="35"/>
                                        </p:tgtEl>
                                      </p:cBhvr>
                                    </p:animEffect>
                                  </p:childTnLst>
                                </p:cTn>
                              </p:par>
                            </p:childTnLst>
                          </p:cTn>
                        </p:par>
                        <p:par>
                          <p:cTn id="36" fill="hold">
                            <p:stCondLst>
                              <p:cond delay="500"/>
                            </p:stCondLst>
                            <p:childTnLst>
                              <p:par>
                                <p:cTn id="37" presetID="22" presetClass="entr" presetSubtype="1"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up)">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1" fill="hold" nodeType="clickEffect">
                                  <p:stCondLst>
                                    <p:cond delay="0"/>
                                  </p:stCondLst>
                                  <p:childTnLst>
                                    <p:set>
                                      <p:cBhvr>
                                        <p:cTn id="43" dur="1" fill="hold">
                                          <p:stCondLst>
                                            <p:cond delay="0"/>
                                          </p:stCondLst>
                                        </p:cTn>
                                        <p:tgtEl>
                                          <p:spTgt spid="37"/>
                                        </p:tgtEl>
                                        <p:attrNameLst>
                                          <p:attrName>style.visibility</p:attrName>
                                        </p:attrNameLst>
                                      </p:cBhvr>
                                      <p:to>
                                        <p:strVal val="visible"/>
                                      </p:to>
                                    </p:set>
                                    <p:animEffect transition="in" filter="wipe(up)">
                                      <p:cBhvr>
                                        <p:cTn id="44" dur="500"/>
                                        <p:tgtEl>
                                          <p:spTgt spid="37"/>
                                        </p:tgtEl>
                                      </p:cBhvr>
                                    </p:animEffect>
                                  </p:childTnLst>
                                </p:cTn>
                              </p:par>
                            </p:childTnLst>
                          </p:cTn>
                        </p:par>
                        <p:par>
                          <p:cTn id="45" fill="hold">
                            <p:stCondLst>
                              <p:cond delay="500"/>
                            </p:stCondLst>
                            <p:childTnLst>
                              <p:par>
                                <p:cTn id="46" presetID="22" presetClass="entr" presetSubtype="1" fill="hold" grpId="0" nodeType="after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wipe(up)">
                                      <p:cBhvr>
                                        <p:cTn id="48" dur="500"/>
                                        <p:tgtEl>
                                          <p:spTgt spid="18"/>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nodeType="clickEffect">
                                  <p:stCondLst>
                                    <p:cond delay="0"/>
                                  </p:stCondLst>
                                  <p:childTnLst>
                                    <p:set>
                                      <p:cBhvr>
                                        <p:cTn id="52" dur="1" fill="hold">
                                          <p:stCondLst>
                                            <p:cond delay="0"/>
                                          </p:stCondLst>
                                        </p:cTn>
                                        <p:tgtEl>
                                          <p:spTgt spid="39"/>
                                        </p:tgtEl>
                                        <p:attrNameLst>
                                          <p:attrName>style.visibility</p:attrName>
                                        </p:attrNameLst>
                                      </p:cBhvr>
                                      <p:to>
                                        <p:strVal val="visible"/>
                                      </p:to>
                                    </p:set>
                                    <p:animEffect transition="in" filter="wipe(up)">
                                      <p:cBhvr>
                                        <p:cTn id="53" dur="500"/>
                                        <p:tgtEl>
                                          <p:spTgt spid="39"/>
                                        </p:tgtEl>
                                      </p:cBhvr>
                                    </p:animEffect>
                                  </p:childTnLst>
                                </p:cTn>
                              </p:par>
                            </p:childTnLst>
                          </p:cTn>
                        </p:par>
                        <p:par>
                          <p:cTn id="54" fill="hold">
                            <p:stCondLst>
                              <p:cond delay="500"/>
                            </p:stCondLst>
                            <p:childTnLst>
                              <p:par>
                                <p:cTn id="55" presetID="22" presetClass="entr" presetSubtype="1" fill="hold" grpId="0" nodeType="after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wipe(up)">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wipe(up)">
                                      <p:cBhvr>
                                        <p:cTn id="62" dur="500"/>
                                        <p:tgtEl>
                                          <p:spTgt spid="22"/>
                                        </p:tgtEl>
                                      </p:cBhvr>
                                    </p:animEffect>
                                  </p:childTnLst>
                                </p:cTn>
                              </p:par>
                            </p:childTnLst>
                          </p:cTn>
                        </p:par>
                        <p:par>
                          <p:cTn id="63" fill="hold">
                            <p:stCondLst>
                              <p:cond delay="500"/>
                            </p:stCondLst>
                            <p:childTnLst>
                              <p:par>
                                <p:cTn id="64" presetID="22" presetClass="entr" presetSubtype="1" fill="hold" grpId="0" nodeType="after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wipe(up)">
                                      <p:cBhvr>
                                        <p:cTn id="66" dur="500"/>
                                        <p:tgtEl>
                                          <p:spTgt spid="21"/>
                                        </p:tgtEl>
                                      </p:cBhvr>
                                    </p:animEffect>
                                  </p:childTnLst>
                                </p:cTn>
                              </p:par>
                            </p:childTnLst>
                          </p:cTn>
                        </p:par>
                        <p:par>
                          <p:cTn id="67" fill="hold">
                            <p:stCondLst>
                              <p:cond delay="1000"/>
                            </p:stCondLst>
                            <p:childTnLst>
                              <p:par>
                                <p:cTn id="68" presetID="10" presetClass="entr" presetSubtype="0" fill="hold" nodeType="afterEffect">
                                  <p:stCondLst>
                                    <p:cond delay="0"/>
                                  </p:stCondLst>
                                  <p:childTnLst>
                                    <p:set>
                                      <p:cBhvr>
                                        <p:cTn id="69" dur="1" fill="hold">
                                          <p:stCondLst>
                                            <p:cond delay="0"/>
                                          </p:stCondLst>
                                        </p:cTn>
                                        <p:tgtEl>
                                          <p:spTgt spid="40">
                                            <p:txEl>
                                              <p:pRg st="0" end="0"/>
                                            </p:txEl>
                                          </p:spTgt>
                                        </p:tgtEl>
                                        <p:attrNameLst>
                                          <p:attrName>style.visibility</p:attrName>
                                        </p:attrNameLst>
                                      </p:cBhvr>
                                      <p:to>
                                        <p:strVal val="visible"/>
                                      </p:to>
                                    </p:set>
                                    <p:animEffect transition="in" filter="fade">
                                      <p:cBhvr>
                                        <p:cTn id="70" dur="500"/>
                                        <p:tgtEl>
                                          <p:spTgt spid="4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14" grpId="0" animBg="1"/>
      <p:bldP spid="18" grpId="0" animBg="1"/>
      <p:bldP spid="19" grpId="0" animBg="1"/>
      <p:bldP spid="2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533400"/>
          </a:xfrm>
        </p:spPr>
        <p:txBody>
          <a:bodyPr>
            <a:noAutofit/>
          </a:bodyPr>
          <a:lstStyle/>
          <a:p>
            <a:pPr marL="0" indent="0" algn="ctr">
              <a:buNone/>
            </a:pPr>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CÁC BƯỚC XÂY DỰNG ND-HĐ NĂM HỌC</a:t>
            </a:r>
            <a:endParaRPr lang="en-US" sz="24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Rounded Rectangle 3"/>
          <p:cNvSpPr/>
          <p:nvPr/>
        </p:nvSpPr>
        <p:spPr>
          <a:xfrm>
            <a:off x="2362200" y="609600"/>
            <a:ext cx="6553200" cy="762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vi-VN" b="1" dirty="0" smtClean="0">
                <a:latin typeface="Times New Roman" pitchFamily="18" charset="0"/>
                <a:cs typeface="Times New Roman" pitchFamily="18" charset="0"/>
              </a:rPr>
              <a:t>Coppy </a:t>
            </a:r>
            <a:r>
              <a:rPr lang="vi-VN" b="1" dirty="0">
                <a:latin typeface="Times New Roman" pitchFamily="18" charset="0"/>
                <a:cs typeface="Times New Roman" pitchFamily="18" charset="0"/>
              </a:rPr>
              <a:t>mục tiêu của từng độ tuổi vào cột mục tiêu của bảng dự kiến nội dung hoạt động.</a:t>
            </a:r>
            <a:endParaRPr lang="en-US" b="1" dirty="0">
              <a:latin typeface="Times New Roman" pitchFamily="18" charset="0"/>
              <a:cs typeface="Times New Roman" pitchFamily="18" charset="0"/>
            </a:endParaRPr>
          </a:p>
        </p:txBody>
      </p:sp>
      <p:sp>
        <p:nvSpPr>
          <p:cNvPr id="5" name="Rounded Rectangle 4"/>
          <p:cNvSpPr/>
          <p:nvPr/>
        </p:nvSpPr>
        <p:spPr>
          <a:xfrm>
            <a:off x="2362200" y="1524000"/>
            <a:ext cx="6553200" cy="121919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vi-VN" b="1" dirty="0" smtClean="0">
                <a:latin typeface="Times New Roman" pitchFamily="18" charset="0"/>
                <a:cs typeface="Times New Roman" pitchFamily="18" charset="0"/>
              </a:rPr>
              <a:t>Dự </a:t>
            </a:r>
            <a:r>
              <a:rPr lang="vi-VN" b="1" dirty="0">
                <a:latin typeface="Times New Roman" pitchFamily="18" charset="0"/>
                <a:cs typeface="Times New Roman" pitchFamily="18" charset="0"/>
              </a:rPr>
              <a:t>kiến thời gian để thực hiện để đạt được mục tiêu </a:t>
            </a:r>
            <a:r>
              <a:rPr lang="vi-VN" b="1" i="1" dirty="0">
                <a:latin typeface="Times New Roman" pitchFamily="18" charset="0"/>
                <a:cs typeface="Times New Roman" pitchFamily="18" charset="0"/>
              </a:rPr>
              <a:t>(một mục tiêu có thể thực hiện trong một tháng, lặp lại trong nhiều tháng hoặc thực hiện trong cả năm tùy vào mức độ khó dễ của từng mục tiêu</a:t>
            </a:r>
            <a:r>
              <a:rPr lang="vi-VN" b="1" i="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
        <p:nvSpPr>
          <p:cNvPr id="7" name="Rounded Rectangle 6"/>
          <p:cNvSpPr/>
          <p:nvPr/>
        </p:nvSpPr>
        <p:spPr>
          <a:xfrm>
            <a:off x="2365045" y="2895600"/>
            <a:ext cx="6575453" cy="914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vi-VN" b="1" dirty="0" smtClean="0">
                <a:latin typeface="Times New Roman" pitchFamily="18" charset="0"/>
                <a:cs typeface="Times New Roman" pitchFamily="18" charset="0"/>
              </a:rPr>
              <a:t>Lựa </a:t>
            </a:r>
            <a:r>
              <a:rPr lang="vi-VN" b="1" dirty="0">
                <a:latin typeface="Times New Roman" pitchFamily="18" charset="0"/>
                <a:cs typeface="Times New Roman" pitchFamily="18" charset="0"/>
              </a:rPr>
              <a:t>chọn nội dung hoạt động để đạt được mục tiêu theo từng lĩnh vực. Liệt kê nội dung theo các hoạt động: LQVT, LQCV,.. và các hoạt động khác để đạt được mục tiêu của lĩnh vực.</a:t>
            </a:r>
            <a:endParaRPr lang="en-US" b="1" dirty="0">
              <a:latin typeface="Times New Roman" pitchFamily="18" charset="0"/>
              <a:cs typeface="Times New Roman" pitchFamily="18" charset="0"/>
            </a:endParaRPr>
          </a:p>
        </p:txBody>
      </p:sp>
      <p:sp>
        <p:nvSpPr>
          <p:cNvPr id="8" name="Rounded Rectangle 7"/>
          <p:cNvSpPr/>
          <p:nvPr/>
        </p:nvSpPr>
        <p:spPr>
          <a:xfrm>
            <a:off x="2365045" y="3962400"/>
            <a:ext cx="6575453" cy="2743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vi-VN" b="1" dirty="0" smtClean="0">
                <a:latin typeface="Times New Roman" pitchFamily="18" charset="0"/>
                <a:cs typeface="Times New Roman" pitchFamily="18" charset="0"/>
              </a:rPr>
              <a:t>Xây </a:t>
            </a:r>
            <a:r>
              <a:rPr lang="vi-VN" b="1" dirty="0">
                <a:latin typeface="Times New Roman" pitchFamily="18" charset="0"/>
                <a:cs typeface="Times New Roman" pitchFamily="18" charset="0"/>
              </a:rPr>
              <a:t>dựng thời khóa biểu</a:t>
            </a:r>
            <a:endParaRPr lang="en-US" b="1" dirty="0">
              <a:latin typeface="Times New Roman" pitchFamily="18" charset="0"/>
              <a:cs typeface="Times New Roman" pitchFamily="18" charset="0"/>
            </a:endParaRPr>
          </a:p>
          <a:p>
            <a:pPr algn="just"/>
            <a:r>
              <a:rPr lang="vi-VN" b="1" dirty="0">
                <a:latin typeface="Times New Roman" pitchFamily="18" charset="0"/>
                <a:cs typeface="Times New Roman" pitchFamily="18" charset="0"/>
              </a:rPr>
              <a:t>- Cách 1: Thực hiện như hiện </a:t>
            </a:r>
            <a:r>
              <a:rPr lang="en-US" b="1" dirty="0">
                <a:latin typeface="Times New Roman" pitchFamily="18" charset="0"/>
                <a:cs typeface="Times New Roman" pitchFamily="18" charset="0"/>
              </a:rPr>
              <a:t>hành</a:t>
            </a:r>
            <a:r>
              <a:rPr lang="vi-VN" b="1" dirty="0">
                <a:latin typeface="Times New Roman" pitchFamily="18" charset="0"/>
                <a:cs typeface="Times New Roman" pitchFamily="18" charset="0"/>
              </a:rPr>
              <a:t> 7 </a:t>
            </a:r>
            <a:r>
              <a:rPr lang="en-US" b="1" dirty="0" smtClean="0">
                <a:latin typeface="Times New Roman" pitchFamily="18" charset="0"/>
                <a:cs typeface="Times New Roman" pitchFamily="18" charset="0"/>
              </a:rPr>
              <a:t>HĐ </a:t>
            </a:r>
            <a:r>
              <a:rPr lang="vi-VN" b="1" dirty="0" smtClean="0">
                <a:latin typeface="Times New Roman" pitchFamily="18" charset="0"/>
                <a:cs typeface="Times New Roman" pitchFamily="18" charset="0"/>
              </a:rPr>
              <a:t>học</a:t>
            </a:r>
            <a:r>
              <a:rPr lang="vi-VN" b="1" dirty="0">
                <a:latin typeface="Times New Roman" pitchFamily="18" charset="0"/>
                <a:cs typeface="Times New Roman" pitchFamily="18" charset="0"/>
              </a:rPr>
              <a:t>/ 1 tuần (MGL); 6 </a:t>
            </a:r>
            <a:r>
              <a:rPr lang="en-US" b="1" dirty="0" smtClean="0">
                <a:latin typeface="Times New Roman" pitchFamily="18" charset="0"/>
                <a:cs typeface="Times New Roman" pitchFamily="18" charset="0"/>
              </a:rPr>
              <a:t>HĐ</a:t>
            </a:r>
            <a:r>
              <a:rPr lang="vi-VN" b="1" dirty="0" smtClean="0">
                <a:latin typeface="Times New Roman" pitchFamily="18" charset="0"/>
                <a:cs typeface="Times New Roman" pitchFamily="18" charset="0"/>
              </a:rPr>
              <a:t>/ </a:t>
            </a:r>
            <a:r>
              <a:rPr lang="vi-VN" b="1" dirty="0">
                <a:latin typeface="Times New Roman" pitchFamily="18" charset="0"/>
                <a:cs typeface="Times New Roman" pitchFamily="18" charset="0"/>
              </a:rPr>
              <a:t>tuần (MGB, MGN)</a:t>
            </a:r>
            <a:r>
              <a:rPr lang="en-US" b="1" dirty="0">
                <a:latin typeface="Times New Roman" pitchFamily="18" charset="0"/>
                <a:cs typeface="Times New Roman" pitchFamily="18" charset="0"/>
              </a:rPr>
              <a:t>?</a:t>
            </a:r>
          </a:p>
          <a:p>
            <a:pPr algn="just"/>
            <a:r>
              <a:rPr lang="vi-VN" b="1" dirty="0">
                <a:solidFill>
                  <a:srgbClr val="FF0000"/>
                </a:solidFill>
                <a:latin typeface="Times New Roman" pitchFamily="18" charset="0"/>
                <a:cs typeface="Times New Roman" pitchFamily="18" charset="0"/>
              </a:rPr>
              <a:t>- Cách 2: Thực hiện 5 hoạt động học/ tuần (1 </a:t>
            </a:r>
            <a:r>
              <a:rPr lang="en-US" b="1" dirty="0" smtClean="0">
                <a:solidFill>
                  <a:srgbClr val="FF0000"/>
                </a:solidFill>
                <a:latin typeface="Times New Roman" pitchFamily="18" charset="0"/>
                <a:cs typeface="Times New Roman" pitchFamily="18" charset="0"/>
              </a:rPr>
              <a:t>HĐ </a:t>
            </a:r>
            <a:r>
              <a:rPr lang="vi-VN" b="1" dirty="0" smtClean="0">
                <a:solidFill>
                  <a:srgbClr val="FF0000"/>
                </a:solidFill>
                <a:latin typeface="Times New Roman" pitchFamily="18" charset="0"/>
                <a:cs typeface="Times New Roman" pitchFamily="18" charset="0"/>
              </a:rPr>
              <a:t>học</a:t>
            </a:r>
            <a:r>
              <a:rPr lang="vi-VN" b="1" dirty="0">
                <a:solidFill>
                  <a:srgbClr val="FF0000"/>
                </a:solidFill>
                <a:latin typeface="Times New Roman" pitchFamily="18" charset="0"/>
                <a:cs typeface="Times New Roman" pitchFamily="18" charset="0"/>
              </a:rPr>
              <a:t>/ ngày)</a:t>
            </a:r>
            <a:r>
              <a:rPr lang="en-US" b="1" dirty="0">
                <a:solidFill>
                  <a:srgbClr val="FF0000"/>
                </a:solidFill>
                <a:latin typeface="Times New Roman" pitchFamily="18" charset="0"/>
                <a:cs typeface="Times New Roman" pitchFamily="18" charset="0"/>
              </a:rPr>
              <a:t> ?</a:t>
            </a:r>
          </a:p>
          <a:p>
            <a:pPr algn="just"/>
            <a:r>
              <a:rPr lang="vi-VN" b="1" dirty="0">
                <a:latin typeface="Times New Roman" pitchFamily="18" charset="0"/>
                <a:cs typeface="Times New Roman" pitchFamily="18" charset="0"/>
              </a:rPr>
              <a:t>Đổi mới trong tổ chức hoạt động, nhà trường, GV có thể chuyển tải nội dung giáo dục vào </a:t>
            </a:r>
            <a:r>
              <a:rPr lang="en-US" b="1" dirty="0" smtClean="0">
                <a:latin typeface="Times New Roman" pitchFamily="18" charset="0"/>
                <a:cs typeface="Times New Roman" pitchFamily="18" charset="0"/>
              </a:rPr>
              <a:t>HĐ </a:t>
            </a:r>
            <a:r>
              <a:rPr lang="vi-VN" b="1" dirty="0" smtClean="0">
                <a:latin typeface="Times New Roman" pitchFamily="18" charset="0"/>
                <a:cs typeface="Times New Roman" pitchFamily="18" charset="0"/>
              </a:rPr>
              <a:t>học </a:t>
            </a:r>
            <a:r>
              <a:rPr lang="vi-VN" b="1" dirty="0">
                <a:latin typeface="Times New Roman" pitchFamily="18" charset="0"/>
                <a:cs typeface="Times New Roman" pitchFamily="18" charset="0"/>
              </a:rPr>
              <a:t>hoặc </a:t>
            </a:r>
            <a:r>
              <a:rPr lang="en-US" b="1" dirty="0" smtClean="0">
                <a:latin typeface="Times New Roman" pitchFamily="18" charset="0"/>
                <a:cs typeface="Times New Roman" pitchFamily="18" charset="0"/>
              </a:rPr>
              <a:t>HĐ </a:t>
            </a:r>
            <a:r>
              <a:rPr lang="vi-VN" b="1" dirty="0" smtClean="0">
                <a:latin typeface="Times New Roman" pitchFamily="18" charset="0"/>
                <a:cs typeface="Times New Roman" pitchFamily="18" charset="0"/>
              </a:rPr>
              <a:t>khác </a:t>
            </a:r>
            <a:r>
              <a:rPr lang="vi-VN" b="1" dirty="0">
                <a:latin typeface="Times New Roman" pitchFamily="18" charset="0"/>
                <a:cs typeface="Times New Roman" pitchFamily="18" charset="0"/>
              </a:rPr>
              <a:t>trong chế độ sinh hoạt 1 ngày </a:t>
            </a:r>
            <a:r>
              <a:rPr lang="vi-VN" b="1" i="1" dirty="0">
                <a:latin typeface="Times New Roman" pitchFamily="18" charset="0"/>
                <a:cs typeface="Times New Roman" pitchFamily="18" charset="0"/>
              </a:rPr>
              <a:t>(nếu tổ chức trong </a:t>
            </a:r>
            <a:r>
              <a:rPr lang="en-US" b="1" i="1" dirty="0" smtClean="0">
                <a:latin typeface="Times New Roman" pitchFamily="18" charset="0"/>
                <a:cs typeface="Times New Roman" pitchFamily="18" charset="0"/>
              </a:rPr>
              <a:t>HĐ </a:t>
            </a:r>
            <a:r>
              <a:rPr lang="vi-VN" b="1" i="1" dirty="0" smtClean="0">
                <a:latin typeface="Times New Roman" pitchFamily="18" charset="0"/>
                <a:cs typeface="Times New Roman" pitchFamily="18" charset="0"/>
              </a:rPr>
              <a:t>khác</a:t>
            </a:r>
            <a:r>
              <a:rPr lang="vi-VN" b="1" i="1" dirty="0">
                <a:latin typeface="Times New Roman" pitchFamily="18" charset="0"/>
                <a:cs typeface="Times New Roman" pitchFamily="18" charset="0"/>
              </a:rPr>
              <a:t>, GV không phải thực hiện như </a:t>
            </a:r>
            <a:r>
              <a:rPr lang="en-US" b="1" i="1" dirty="0" smtClean="0">
                <a:latin typeface="Times New Roman" pitchFamily="18" charset="0"/>
                <a:cs typeface="Times New Roman" pitchFamily="18" charset="0"/>
              </a:rPr>
              <a:t>HĐ </a:t>
            </a:r>
            <a:r>
              <a:rPr lang="vi-VN" b="1" i="1" dirty="0" smtClean="0">
                <a:latin typeface="Times New Roman" pitchFamily="18" charset="0"/>
                <a:cs typeface="Times New Roman" pitchFamily="18" charset="0"/>
              </a:rPr>
              <a:t>học </a:t>
            </a:r>
            <a:r>
              <a:rPr lang="vi-VN" b="1" i="1" dirty="0">
                <a:latin typeface="Times New Roman" pitchFamily="18" charset="0"/>
                <a:cs typeface="Times New Roman" pitchFamily="18" charset="0"/>
              </a:rPr>
              <a:t>mà khuyến khích đổi mới hình thức tổ chức phong phú, song cần đảm bảo trẻ hứng thú, đạt được mục đích yêu cầu của </a:t>
            </a:r>
            <a:r>
              <a:rPr lang="en-US" b="1" i="1" dirty="0" smtClean="0">
                <a:latin typeface="Times New Roman" pitchFamily="18" charset="0"/>
                <a:cs typeface="Times New Roman" pitchFamily="18" charset="0"/>
              </a:rPr>
              <a:t>HĐ</a:t>
            </a:r>
            <a:r>
              <a:rPr lang="vi-VN" b="1" i="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
        <p:nvSpPr>
          <p:cNvPr id="9" name="Rounded Rectangle 8"/>
          <p:cNvSpPr/>
          <p:nvPr/>
        </p:nvSpPr>
        <p:spPr>
          <a:xfrm>
            <a:off x="228600" y="609600"/>
            <a:ext cx="1066800" cy="762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1</a:t>
            </a:r>
            <a:endParaRPr lang="en-US" sz="2000" b="1" dirty="0">
              <a:latin typeface="Times New Roman" pitchFamily="18" charset="0"/>
              <a:cs typeface="Times New Roman" pitchFamily="18" charset="0"/>
            </a:endParaRPr>
          </a:p>
        </p:txBody>
      </p:sp>
      <p:sp>
        <p:nvSpPr>
          <p:cNvPr id="17" name="Rounded Rectangle 16"/>
          <p:cNvSpPr/>
          <p:nvPr/>
        </p:nvSpPr>
        <p:spPr>
          <a:xfrm>
            <a:off x="233516" y="1676400"/>
            <a:ext cx="1066800" cy="914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2</a:t>
            </a:r>
            <a:endParaRPr lang="en-US" sz="2000" b="1" dirty="0">
              <a:latin typeface="Times New Roman" pitchFamily="18" charset="0"/>
              <a:cs typeface="Times New Roman" pitchFamily="18" charset="0"/>
            </a:endParaRPr>
          </a:p>
        </p:txBody>
      </p:sp>
      <p:sp>
        <p:nvSpPr>
          <p:cNvPr id="18" name="Rounded Rectangle 17"/>
          <p:cNvSpPr/>
          <p:nvPr/>
        </p:nvSpPr>
        <p:spPr>
          <a:xfrm>
            <a:off x="233516" y="2895600"/>
            <a:ext cx="1066800" cy="914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3</a:t>
            </a:r>
            <a:endParaRPr lang="en-US" sz="2000" b="1" dirty="0">
              <a:latin typeface="Times New Roman" pitchFamily="18" charset="0"/>
              <a:cs typeface="Times New Roman" pitchFamily="18" charset="0"/>
            </a:endParaRPr>
          </a:p>
        </p:txBody>
      </p:sp>
      <p:sp>
        <p:nvSpPr>
          <p:cNvPr id="19" name="Rounded Rectangle 18"/>
          <p:cNvSpPr/>
          <p:nvPr/>
        </p:nvSpPr>
        <p:spPr>
          <a:xfrm>
            <a:off x="233516" y="4800600"/>
            <a:ext cx="1066800" cy="914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4</a:t>
            </a:r>
            <a:endParaRPr lang="en-US" sz="2000" b="1" dirty="0">
              <a:latin typeface="Times New Roman" pitchFamily="18" charset="0"/>
              <a:cs typeface="Times New Roman" pitchFamily="18" charset="0"/>
            </a:endParaRPr>
          </a:p>
        </p:txBody>
      </p:sp>
      <p:cxnSp>
        <p:nvCxnSpPr>
          <p:cNvPr id="21" name="Straight Arrow Connector 20"/>
          <p:cNvCxnSpPr>
            <a:stCxn id="9" idx="3"/>
            <a:endCxn id="4" idx="1"/>
          </p:cNvCxnSpPr>
          <p:nvPr/>
        </p:nvCxnSpPr>
        <p:spPr>
          <a:xfrm>
            <a:off x="1295400" y="9906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1300316" y="21336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1300316" y="34290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1295400" y="52578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9" idx="2"/>
            <a:endCxn id="17" idx="0"/>
          </p:cNvCxnSpPr>
          <p:nvPr/>
        </p:nvCxnSpPr>
        <p:spPr>
          <a:xfrm>
            <a:off x="762000" y="1371600"/>
            <a:ext cx="4916" cy="3048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7" idx="2"/>
            <a:endCxn id="18" idx="0"/>
          </p:cNvCxnSpPr>
          <p:nvPr/>
        </p:nvCxnSpPr>
        <p:spPr>
          <a:xfrm>
            <a:off x="766916" y="2590800"/>
            <a:ext cx="0" cy="3048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8" idx="2"/>
            <a:endCxn id="19" idx="0"/>
          </p:cNvCxnSpPr>
          <p:nvPr/>
        </p:nvCxnSpPr>
        <p:spPr>
          <a:xfrm>
            <a:off x="766916" y="3810000"/>
            <a:ext cx="0" cy="990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5854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500"/>
                            </p:stCondLst>
                            <p:childTnLst>
                              <p:par>
                                <p:cTn id="15" presetID="22" presetClass="entr" presetSubtype="8" fill="hold" nodeType="after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left)">
                                      <p:cBhvr>
                                        <p:cTn id="17" dur="500"/>
                                        <p:tgtEl>
                                          <p:spTgt spid="21"/>
                                        </p:tgtEl>
                                      </p:cBhvr>
                                    </p:animEffect>
                                  </p:childTnLst>
                                </p:cTn>
                              </p:par>
                            </p:childTnLst>
                          </p:cTn>
                        </p:par>
                        <p:par>
                          <p:cTn id="18" fill="hold">
                            <p:stCondLst>
                              <p:cond delay="1000"/>
                            </p:stCondLst>
                            <p:childTnLst>
                              <p:par>
                                <p:cTn id="19" presetID="22" presetClass="entr" presetSubtype="8" fill="hold" grpId="0"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left)">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wipe(up)">
                                      <p:cBhvr>
                                        <p:cTn id="26" dur="500"/>
                                        <p:tgtEl>
                                          <p:spTgt spid="28"/>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wipe(left)">
                                      <p:cBhvr>
                                        <p:cTn id="30" dur="500"/>
                                        <p:tgtEl>
                                          <p:spTgt spid="17"/>
                                        </p:tgtEl>
                                      </p:cBhvr>
                                    </p:animEffect>
                                  </p:childTnLst>
                                </p:cTn>
                              </p:par>
                            </p:childTnLst>
                          </p:cTn>
                        </p:par>
                        <p:par>
                          <p:cTn id="31" fill="hold">
                            <p:stCondLst>
                              <p:cond delay="1000"/>
                            </p:stCondLst>
                            <p:childTnLst>
                              <p:par>
                                <p:cTn id="32" presetID="22" presetClass="entr" presetSubtype="8" fill="hold" nodeType="after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wipe(left)">
                                      <p:cBhvr>
                                        <p:cTn id="34" dur="500"/>
                                        <p:tgtEl>
                                          <p:spTgt spid="22"/>
                                        </p:tgtEl>
                                      </p:cBhvr>
                                    </p:animEffect>
                                  </p:childTnLst>
                                </p:cTn>
                              </p:par>
                            </p:childTnLst>
                          </p:cTn>
                        </p:par>
                        <p:par>
                          <p:cTn id="35" fill="hold">
                            <p:stCondLst>
                              <p:cond delay="1500"/>
                            </p:stCondLst>
                            <p:childTnLst>
                              <p:par>
                                <p:cTn id="36" presetID="22" presetClass="entr" presetSubtype="8" fill="hold" grpId="0" nodeType="after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left)">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wipe(up)">
                                      <p:cBhvr>
                                        <p:cTn id="43" dur="500"/>
                                        <p:tgtEl>
                                          <p:spTgt spid="33"/>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wipe(left)">
                                      <p:cBhvr>
                                        <p:cTn id="47" dur="500"/>
                                        <p:tgtEl>
                                          <p:spTgt spid="18"/>
                                        </p:tgtEl>
                                      </p:cBhvr>
                                    </p:animEffect>
                                  </p:childTnLst>
                                </p:cTn>
                              </p:par>
                            </p:childTnLst>
                          </p:cTn>
                        </p:par>
                        <p:par>
                          <p:cTn id="48" fill="hold">
                            <p:stCondLst>
                              <p:cond delay="1000"/>
                            </p:stCondLst>
                            <p:childTnLst>
                              <p:par>
                                <p:cTn id="49" presetID="22" presetClass="entr" presetSubtype="8"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wipe(left)">
                                      <p:cBhvr>
                                        <p:cTn id="51" dur="500"/>
                                        <p:tgtEl>
                                          <p:spTgt spid="23"/>
                                        </p:tgtEl>
                                      </p:cBhvr>
                                    </p:animEffect>
                                  </p:childTnLst>
                                </p:cTn>
                              </p:par>
                            </p:childTnLst>
                          </p:cTn>
                        </p:par>
                        <p:par>
                          <p:cTn id="52" fill="hold">
                            <p:stCondLst>
                              <p:cond delay="1500"/>
                            </p:stCondLst>
                            <p:childTnLst>
                              <p:par>
                                <p:cTn id="53" presetID="22" presetClass="entr" presetSubtype="8" fill="hold" grpId="0" nodeType="after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wipe(left)">
                                      <p:cBhvr>
                                        <p:cTn id="55" dur="500"/>
                                        <p:tgtEl>
                                          <p:spTgt spid="7"/>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nodeType="clickEffect">
                                  <p:stCondLst>
                                    <p:cond delay="0"/>
                                  </p:stCondLst>
                                  <p:childTnLst>
                                    <p:set>
                                      <p:cBhvr>
                                        <p:cTn id="59" dur="1" fill="hold">
                                          <p:stCondLst>
                                            <p:cond delay="0"/>
                                          </p:stCondLst>
                                        </p:cTn>
                                        <p:tgtEl>
                                          <p:spTgt spid="35"/>
                                        </p:tgtEl>
                                        <p:attrNameLst>
                                          <p:attrName>style.visibility</p:attrName>
                                        </p:attrNameLst>
                                      </p:cBhvr>
                                      <p:to>
                                        <p:strVal val="visible"/>
                                      </p:to>
                                    </p:set>
                                    <p:animEffect transition="in" filter="wipe(up)">
                                      <p:cBhvr>
                                        <p:cTn id="60" dur="500"/>
                                        <p:tgtEl>
                                          <p:spTgt spid="35"/>
                                        </p:tgtEl>
                                      </p:cBhvr>
                                    </p:animEffect>
                                  </p:childTnLst>
                                </p:cTn>
                              </p:par>
                            </p:childTnLst>
                          </p:cTn>
                        </p:par>
                        <p:par>
                          <p:cTn id="61" fill="hold">
                            <p:stCondLst>
                              <p:cond delay="500"/>
                            </p:stCondLst>
                            <p:childTnLst>
                              <p:par>
                                <p:cTn id="62" presetID="22" presetClass="entr" presetSubtype="8" fill="hold" grpId="0" nodeType="after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wipe(left)">
                                      <p:cBhvr>
                                        <p:cTn id="64" dur="500"/>
                                        <p:tgtEl>
                                          <p:spTgt spid="19"/>
                                        </p:tgtEl>
                                      </p:cBhvr>
                                    </p:animEffect>
                                  </p:childTnLst>
                                </p:cTn>
                              </p:par>
                            </p:childTnLst>
                          </p:cTn>
                        </p:par>
                        <p:par>
                          <p:cTn id="65" fill="hold">
                            <p:stCondLst>
                              <p:cond delay="1000"/>
                            </p:stCondLst>
                            <p:childTnLst>
                              <p:par>
                                <p:cTn id="66" presetID="22" presetClass="entr" presetSubtype="8" fill="hold" nodeType="afterEffect">
                                  <p:stCondLst>
                                    <p:cond delay="0"/>
                                  </p:stCondLst>
                                  <p:childTnLst>
                                    <p:set>
                                      <p:cBhvr>
                                        <p:cTn id="67" dur="1" fill="hold">
                                          <p:stCondLst>
                                            <p:cond delay="0"/>
                                          </p:stCondLst>
                                        </p:cTn>
                                        <p:tgtEl>
                                          <p:spTgt spid="24"/>
                                        </p:tgtEl>
                                        <p:attrNameLst>
                                          <p:attrName>style.visibility</p:attrName>
                                        </p:attrNameLst>
                                      </p:cBhvr>
                                      <p:to>
                                        <p:strVal val="visible"/>
                                      </p:to>
                                    </p:set>
                                    <p:animEffect transition="in" filter="wipe(left)">
                                      <p:cBhvr>
                                        <p:cTn id="68" dur="500"/>
                                        <p:tgtEl>
                                          <p:spTgt spid="24"/>
                                        </p:tgtEl>
                                      </p:cBhvr>
                                    </p:animEffect>
                                  </p:childTnLst>
                                </p:cTn>
                              </p:par>
                            </p:childTnLst>
                          </p:cTn>
                        </p:par>
                        <p:par>
                          <p:cTn id="69" fill="hold">
                            <p:stCondLst>
                              <p:cond delay="1500"/>
                            </p:stCondLst>
                            <p:childTnLst>
                              <p:par>
                                <p:cTn id="70" presetID="22" presetClass="entr" presetSubtype="8" fill="hold" grpId="0" nodeType="after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wipe(left)">
                                      <p:cBhvr>
                                        <p:cTn id="7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7" grpId="0" animBg="1"/>
      <p:bldP spid="8" grpId="0" animBg="1"/>
      <p:bldP spid="9" grpId="0" animBg="1"/>
      <p:bldP spid="17" grpId="0" animBg="1"/>
      <p:bldP spid="18" grpId="0" animBg="1"/>
      <p:bldP spid="1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763000" cy="5334000"/>
          </a:xfrm>
        </p:spPr>
        <p:txBody>
          <a:bodyPr>
            <a:noAutofit/>
          </a:bodyPr>
          <a:lstStyle/>
          <a:p>
            <a:pPr algn="just">
              <a:buFont typeface="Wingdings" pitchFamily="2" charset="2"/>
              <a:buChar char="v"/>
            </a:pPr>
            <a:r>
              <a:rPr lang="vi-VN" sz="1800" b="1" i="1" dirty="0" smtClean="0">
                <a:latin typeface="Times New Roman" pitchFamily="18" charset="0"/>
              </a:rPr>
              <a:t>Lưu </a:t>
            </a:r>
            <a:r>
              <a:rPr lang="vi-VN" sz="1800" b="1" i="1" dirty="0">
                <a:latin typeface="Times New Roman" pitchFamily="18" charset="0"/>
              </a:rPr>
              <a:t>ý:</a:t>
            </a:r>
            <a:endParaRPr lang="en-US" sz="1800" dirty="0">
              <a:latin typeface="Times New Roman" pitchFamily="18" charset="0"/>
            </a:endParaRPr>
          </a:p>
          <a:p>
            <a:pPr algn="just"/>
            <a:r>
              <a:rPr lang="vi-VN" sz="1800" dirty="0" smtClean="0">
                <a:latin typeface="Times New Roman" pitchFamily="18" charset="0"/>
              </a:rPr>
              <a:t>GV </a:t>
            </a:r>
            <a:r>
              <a:rPr lang="vi-VN" sz="1800" dirty="0">
                <a:latin typeface="Times New Roman" pitchFamily="18" charset="0"/>
              </a:rPr>
              <a:t>không áp đặt nội dung của sự kiện, chủ đề vào các hoạt động học và hoạt động khác, đặc biệt là các hoạt động LQVT, LQCV, thể dục...</a:t>
            </a:r>
            <a:endParaRPr lang="en-US" sz="1800" dirty="0">
              <a:latin typeface="Times New Roman" pitchFamily="18" charset="0"/>
            </a:endParaRPr>
          </a:p>
          <a:p>
            <a:pPr marL="339725" indent="0" algn="just">
              <a:buNone/>
            </a:pPr>
            <a:r>
              <a:rPr lang="en-US" sz="1800" dirty="0" smtClean="0">
                <a:solidFill>
                  <a:srgbClr val="FF0000"/>
                </a:solidFill>
                <a:latin typeface="Times New Roman" pitchFamily="18" charset="0"/>
              </a:rPr>
              <a:t>VD</a:t>
            </a:r>
            <a:r>
              <a:rPr lang="en-US" sz="1800" dirty="0">
                <a:solidFill>
                  <a:srgbClr val="FF0000"/>
                </a:solidFill>
                <a:latin typeface="Times New Roman" pitchFamily="18" charset="0"/>
              </a:rPr>
              <a:t>: Dạy chữ cái G, Y chủ đề PTGT, không nhất thiết phải ghép vào chủ đề để tìm chữ Y trong từ “Yên xe”, mà cần thiết kế các HĐ học phong phú, đảm bảo tính hứng thú của trẻ.</a:t>
            </a:r>
          </a:p>
          <a:p>
            <a:pPr algn="just"/>
            <a:r>
              <a:rPr lang="vi-VN" sz="1800" dirty="0" smtClean="0">
                <a:latin typeface="Times New Roman" pitchFamily="18" charset="0"/>
              </a:rPr>
              <a:t>Tên </a:t>
            </a:r>
            <a:r>
              <a:rPr lang="vi-VN" sz="1800" dirty="0">
                <a:latin typeface="Times New Roman" pitchFamily="18" charset="0"/>
              </a:rPr>
              <a:t>gọi các hoạt động của lứa tuổi nhà trẻ: Quy ước tên gọi các hoạt động học là hoạt động </a:t>
            </a:r>
            <a:r>
              <a:rPr lang="vi-VN" sz="1800" dirty="0" smtClean="0">
                <a:latin typeface="Times New Roman" pitchFamily="18" charset="0"/>
              </a:rPr>
              <a:t>tạo </a:t>
            </a:r>
            <a:r>
              <a:rPr lang="vi-VN" sz="1800" dirty="0">
                <a:latin typeface="Times New Roman" pitchFamily="18" charset="0"/>
              </a:rPr>
              <a:t>hình, âm nhạc, văn học, vận động, hoạt động nhận biết</a:t>
            </a:r>
            <a:r>
              <a:rPr lang="vi-VN" sz="1800" dirty="0" smtClean="0">
                <a:latin typeface="Times New Roman" pitchFamily="18" charset="0"/>
              </a:rPr>
              <a:t>.</a:t>
            </a:r>
            <a:endParaRPr lang="en-US" sz="1800" dirty="0" smtClean="0">
              <a:latin typeface="Times New Roman" pitchFamily="18" charset="0"/>
            </a:endParaRPr>
          </a:p>
          <a:p>
            <a:pPr marL="0" indent="0">
              <a:buNone/>
            </a:pPr>
            <a:r>
              <a:rPr lang="vi-VN" sz="1800" b="1" i="1" dirty="0" smtClean="0">
                <a:solidFill>
                  <a:srgbClr val="FF0000"/>
                </a:solidFill>
                <a:latin typeface="Times New Roman" pitchFamily="18" charset="0"/>
              </a:rPr>
              <a:t>V</a:t>
            </a:r>
            <a:r>
              <a:rPr lang="en-US" sz="1800" b="1" i="1" dirty="0" smtClean="0">
                <a:solidFill>
                  <a:srgbClr val="FF0000"/>
                </a:solidFill>
                <a:latin typeface="Times New Roman" pitchFamily="18" charset="0"/>
              </a:rPr>
              <a:t>D</a:t>
            </a:r>
            <a:r>
              <a:rPr lang="vi-VN" sz="1800" b="1" i="1" dirty="0" smtClean="0">
                <a:solidFill>
                  <a:srgbClr val="FF0000"/>
                </a:solidFill>
                <a:latin typeface="Times New Roman" pitchFamily="18" charset="0"/>
              </a:rPr>
              <a:t> </a:t>
            </a:r>
            <a:r>
              <a:rPr lang="vi-VN" sz="1800" b="1" i="1" dirty="0">
                <a:solidFill>
                  <a:srgbClr val="FF0000"/>
                </a:solidFill>
                <a:latin typeface="Times New Roman" pitchFamily="18" charset="0"/>
              </a:rPr>
              <a:t>Cách 2:</a:t>
            </a:r>
            <a:endParaRPr lang="en-US" sz="1800" b="1" dirty="0">
              <a:solidFill>
                <a:srgbClr val="FF0000"/>
              </a:solidFill>
              <a:latin typeface="Times New Roman" pitchFamily="18" charset="0"/>
            </a:endParaRPr>
          </a:p>
          <a:p>
            <a:pPr marL="0" indent="0" algn="ctr">
              <a:buNone/>
            </a:pPr>
            <a:r>
              <a:rPr lang="vi-VN" sz="1800" b="1" dirty="0">
                <a:latin typeface="Times New Roman" pitchFamily="18" charset="0"/>
              </a:rPr>
              <a:t>THỜI KHÓA BIỂU LỚP MGL A1</a:t>
            </a:r>
            <a:endParaRPr lang="en-US" sz="1800" b="1" dirty="0">
              <a:latin typeface="Times New Roman" pitchFamily="18" charset="0"/>
            </a:endParaRPr>
          </a:p>
          <a:p>
            <a:pPr marL="0" indent="0" algn="ctr">
              <a:buNone/>
            </a:pPr>
            <a:endParaRPr lang="en-US" sz="1800" b="1" dirty="0">
              <a:latin typeface="Times New Roman" pitchFamily="18" charset="0"/>
            </a:endParaRPr>
          </a:p>
          <a:p>
            <a:pPr marL="0" indent="0" algn="ctr">
              <a:buNone/>
            </a:pPr>
            <a:endParaRPr lang="en-US" sz="1800" b="1" dirty="0">
              <a:latin typeface="Times New Roman" pitchFamily="18" charset="0"/>
            </a:endParaRPr>
          </a:p>
          <a:p>
            <a:pPr marL="0" indent="0" algn="ctr">
              <a:buNone/>
            </a:pPr>
            <a:endParaRPr lang="en-US" sz="1800" b="1" dirty="0">
              <a:latin typeface="Times New Roman" pitchFamily="18" charset="0"/>
            </a:endParaRPr>
          </a:p>
          <a:p>
            <a:pPr marL="0" indent="0" algn="ctr">
              <a:buNone/>
            </a:pPr>
            <a:endParaRPr lang="en-US" sz="1800" b="1" dirty="0">
              <a:latin typeface="Times New Roman" pitchFamily="18" charset="0"/>
            </a:endParaRPr>
          </a:p>
          <a:p>
            <a:pPr marL="0" indent="0" algn="ctr">
              <a:buNone/>
            </a:pPr>
            <a:endParaRPr lang="en-US" sz="1800" dirty="0">
              <a:latin typeface="Times New Roman" pitchFamily="18" charset="0"/>
            </a:endParaRPr>
          </a:p>
          <a:p>
            <a:pPr marL="0" indent="0" algn="just">
              <a:buNone/>
            </a:pPr>
            <a:endParaRPr lang="en-US" sz="1800" i="1" dirty="0">
              <a:latin typeface="Times New Roman" pitchFamily="18" charset="0"/>
            </a:endParaRPr>
          </a:p>
          <a:p>
            <a:pPr marL="0" indent="0" algn="just">
              <a:buNone/>
            </a:pPr>
            <a:r>
              <a:rPr lang="vi-VN" sz="1800" i="1" dirty="0">
                <a:latin typeface="Times New Roman" pitchFamily="18" charset="0"/>
              </a:rPr>
              <a:t>Cách tính trên mang tính minh họa, các trường được phép linh hoạt dựa trên điều kiện thực tế của trường mình (VD: Trường chất lượng cao hoặc các trường xây dựng mục tiêu chiến lược đi sâu trọng tâm vào lĩnh vực nào thì số lượng hoạt động đó sẽ nhiều hơn...) Cách tính tương tự với các độ tuổi </a:t>
            </a:r>
            <a:r>
              <a:rPr lang="vi-VN" sz="1800" i="1" dirty="0" smtClean="0">
                <a:latin typeface="Times New Roman" pitchFamily="18" charset="0"/>
              </a:rPr>
              <a:t>khác</a:t>
            </a:r>
            <a:endParaRPr lang="en-US" sz="1800" dirty="0" smtClean="0">
              <a:latin typeface="Times New Roman" pitchFamily="18" charset="0"/>
            </a:endParaRPr>
          </a:p>
          <a:p>
            <a:pPr algn="just"/>
            <a:endParaRPr lang="en-US" sz="1800" dirty="0" smtClean="0">
              <a:latin typeface="Times New Roman" pitchFamily="18" charset="0"/>
            </a:endParaRPr>
          </a:p>
          <a:p>
            <a:pPr algn="just"/>
            <a:endParaRPr lang="en-US" sz="1800" dirty="0">
              <a:latin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384552465"/>
              </p:ext>
            </p:extLst>
          </p:nvPr>
        </p:nvGraphicFramePr>
        <p:xfrm>
          <a:off x="381000" y="3276600"/>
          <a:ext cx="8305800" cy="1752600"/>
        </p:xfrm>
        <a:graphic>
          <a:graphicData uri="http://schemas.openxmlformats.org/drawingml/2006/table">
            <a:tbl>
              <a:tblPr firstRow="1" firstCol="1" bandRow="1">
                <a:tableStyleId>{5C22544A-7EE6-4342-B048-85BDC9FD1C3A}</a:tableStyleId>
              </a:tblPr>
              <a:tblGrid>
                <a:gridCol w="990600"/>
                <a:gridCol w="1524000"/>
                <a:gridCol w="1600200"/>
                <a:gridCol w="1447800"/>
                <a:gridCol w="1295400"/>
                <a:gridCol w="1447800"/>
              </a:tblGrid>
              <a:tr h="584200">
                <a:tc>
                  <a:txBody>
                    <a:bodyPr/>
                    <a:lstStyle/>
                    <a:p>
                      <a:pPr algn="ctr">
                        <a:spcBef>
                          <a:spcPts val="600"/>
                        </a:spcBef>
                        <a:spcAft>
                          <a:spcPts val="600"/>
                        </a:spcAft>
                      </a:pPr>
                      <a:r>
                        <a:rPr lang="vi-VN" sz="1800" baseline="0" dirty="0">
                          <a:solidFill>
                            <a:srgbClr val="FFFF00"/>
                          </a:solidFill>
                          <a:effectLst/>
                          <a:latin typeface="Times New Roman" pitchFamily="18" charset="0"/>
                        </a:rPr>
                        <a:t>Tuần</a:t>
                      </a:r>
                      <a:endParaRPr lang="en-US" sz="1600" baseline="0" dirty="0">
                        <a:solidFill>
                          <a:srgbClr val="FFFF00"/>
                        </a:solidFill>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Thứ 2</a:t>
                      </a:r>
                      <a:endParaRPr lang="en-US" sz="1600" baseline="0" dirty="0">
                        <a:solidFill>
                          <a:srgbClr val="FFFF00"/>
                        </a:solidFill>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Thứ 3</a:t>
                      </a:r>
                      <a:endParaRPr lang="en-US" sz="1600" baseline="0" dirty="0">
                        <a:solidFill>
                          <a:srgbClr val="FFFF00"/>
                        </a:solidFill>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Thứ 4</a:t>
                      </a:r>
                      <a:endParaRPr lang="en-US" sz="1600" baseline="0" dirty="0">
                        <a:solidFill>
                          <a:srgbClr val="FFFF00"/>
                        </a:solidFill>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Thứ 5</a:t>
                      </a:r>
                      <a:endParaRPr lang="en-US" sz="1600" baseline="0" dirty="0">
                        <a:solidFill>
                          <a:srgbClr val="FFFF00"/>
                        </a:solidFill>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Thứ 6</a:t>
                      </a:r>
                      <a:endParaRPr lang="en-US" sz="1600" baseline="0" dirty="0">
                        <a:solidFill>
                          <a:srgbClr val="FFFF00"/>
                        </a:solidFill>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4200">
                <a:tc>
                  <a:txBody>
                    <a:bodyPr/>
                    <a:lstStyle/>
                    <a:p>
                      <a:pPr algn="ctr">
                        <a:spcBef>
                          <a:spcPts val="600"/>
                        </a:spcBef>
                        <a:spcAft>
                          <a:spcPts val="600"/>
                        </a:spcAft>
                      </a:pPr>
                      <a:r>
                        <a:rPr lang="vi-VN" sz="1800" baseline="0">
                          <a:effectLst/>
                          <a:latin typeface="Times New Roman" pitchFamily="18" charset="0"/>
                        </a:rPr>
                        <a:t>1,3</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effectLst/>
                          <a:latin typeface="Times New Roman" pitchFamily="18" charset="0"/>
                        </a:rPr>
                        <a:t>LQCV</a:t>
                      </a:r>
                      <a:endParaRPr lang="en-US" sz="1600" baseline="0" dirty="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en-US" sz="1800" baseline="0">
                          <a:effectLst/>
                          <a:latin typeface="Times New Roman" pitchFamily="18" charset="0"/>
                        </a:rPr>
                        <a:t>KNS</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a:effectLst/>
                          <a:latin typeface="Times New Roman" pitchFamily="18" charset="0"/>
                        </a:rPr>
                        <a:t>LQVT</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a:effectLst/>
                          <a:latin typeface="Times New Roman" pitchFamily="18" charset="0"/>
                        </a:rPr>
                        <a:t>Tạo hình</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a:effectLst/>
                          <a:latin typeface="Times New Roman" pitchFamily="18" charset="0"/>
                        </a:rPr>
                        <a:t>Văn học</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4200">
                <a:tc>
                  <a:txBody>
                    <a:bodyPr/>
                    <a:lstStyle/>
                    <a:p>
                      <a:pPr algn="ctr">
                        <a:spcBef>
                          <a:spcPts val="600"/>
                        </a:spcBef>
                        <a:spcAft>
                          <a:spcPts val="600"/>
                        </a:spcAft>
                      </a:pPr>
                      <a:r>
                        <a:rPr lang="vi-VN" sz="1800" baseline="0">
                          <a:effectLst/>
                          <a:latin typeface="Times New Roman" pitchFamily="18" charset="0"/>
                        </a:rPr>
                        <a:t>2,4</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a:effectLst/>
                          <a:latin typeface="Times New Roman" pitchFamily="18" charset="0"/>
                        </a:rPr>
                        <a:t>Thể dục</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a:effectLst/>
                          <a:latin typeface="Times New Roman" pitchFamily="18" charset="0"/>
                        </a:rPr>
                        <a:t>Khám phá</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a:effectLst/>
                          <a:latin typeface="Times New Roman" pitchFamily="18" charset="0"/>
                        </a:rPr>
                        <a:t>LQVT</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en-US" sz="1800" baseline="0">
                          <a:effectLst/>
                          <a:latin typeface="Times New Roman" pitchFamily="18" charset="0"/>
                        </a:rPr>
                        <a:t>KNS</a:t>
                      </a:r>
                      <a:endParaRPr lang="en-US" sz="1600" baseline="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effectLst/>
                          <a:latin typeface="Times New Roman" pitchFamily="18" charset="0"/>
                        </a:rPr>
                        <a:t>Âm nhạc</a:t>
                      </a:r>
                      <a:endParaRPr lang="en-US" sz="1600" baseline="0" dirty="0">
                        <a:effectLst/>
                        <a:latin typeface="Times New Roman" pitchFamily="18" charset="0"/>
                        <a:ea typeface="Times New Roman"/>
                        <a:cs typeface="Times New Roman"/>
                      </a:endParaRPr>
                    </a:p>
                  </a:txBody>
                  <a:tcPr marL="68343" marR="683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88183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
                                        <p:tgtEl>
                                          <p:spTgt spid="3">
                                            <p:txEl>
                                              <p:pRg st="2" end="2"/>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par>
                          <p:cTn id="23" fill="hold">
                            <p:stCondLst>
                              <p:cond delay="500"/>
                            </p:stCondLst>
                            <p:childTnLst>
                              <p:par>
                                <p:cTn id="24" presetID="10" presetClass="entr" presetSubtype="0" fill="hold" nodeType="after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par>
                          <p:cTn id="27" fill="hold">
                            <p:stCondLst>
                              <p:cond delay="1000"/>
                            </p:stCondLst>
                            <p:childTnLst>
                              <p:par>
                                <p:cTn id="28" presetID="22" presetClass="entr" presetSubtype="8" fill="hold" nodeType="after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left)">
                                      <p:cBhvr>
                                        <p:cTn id="30" dur="500"/>
                                        <p:tgtEl>
                                          <p:spTgt spid="6"/>
                                        </p:tgtEl>
                                      </p:cBhvr>
                                    </p:animEffect>
                                  </p:childTnLst>
                                </p:cTn>
                              </p:par>
                            </p:childTnLst>
                          </p:cTn>
                        </p:par>
                        <p:par>
                          <p:cTn id="31" fill="hold">
                            <p:stCondLst>
                              <p:cond delay="1500"/>
                            </p:stCondLst>
                            <p:childTnLst>
                              <p:par>
                                <p:cTn id="32" presetID="10" presetClass="entr" presetSubtype="0" fill="hold" nodeType="afterEffect">
                                  <p:stCondLst>
                                    <p:cond delay="0"/>
                                  </p:stCondLst>
                                  <p:childTnLst>
                                    <p:set>
                                      <p:cBhvr>
                                        <p:cTn id="33" dur="1" fill="hold">
                                          <p:stCondLst>
                                            <p:cond delay="0"/>
                                          </p:stCondLst>
                                        </p:cTn>
                                        <p:tgtEl>
                                          <p:spTgt spid="3">
                                            <p:txEl>
                                              <p:pRg st="12" end="12"/>
                                            </p:txEl>
                                          </p:spTgt>
                                        </p:tgtEl>
                                        <p:attrNameLst>
                                          <p:attrName>style.visibility</p:attrName>
                                        </p:attrNameLst>
                                      </p:cBhvr>
                                      <p:to>
                                        <p:strVal val="visible"/>
                                      </p:to>
                                    </p:set>
                                    <p:animEffect transition="in" filter="fade">
                                      <p:cBhvr>
                                        <p:cTn id="34"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Autofit/>
          </a:bodyPr>
          <a:lstStyle/>
          <a:p>
            <a:r>
              <a:rPr lang="vi-VN" sz="2000" b="1" dirty="0" smtClean="0">
                <a:latin typeface="Times New Roman" pitchFamily="18" charset="0"/>
              </a:rPr>
              <a:t>DỰ </a:t>
            </a:r>
            <a:r>
              <a:rPr lang="vi-VN" sz="2000" b="1" dirty="0">
                <a:latin typeface="Times New Roman" pitchFamily="18" charset="0"/>
              </a:rPr>
              <a:t>KIẾN NỘI DUNG - HOẠT ĐỘNG NĂM HỌC</a:t>
            </a:r>
            <a:r>
              <a:rPr lang="en-US" sz="2000" dirty="0">
                <a:latin typeface="Times New Roman" pitchFamily="18" charset="0"/>
              </a:rPr>
              <a:t/>
            </a:r>
            <a:br>
              <a:rPr lang="en-US" sz="2000" dirty="0">
                <a:latin typeface="Times New Roman" pitchFamily="18" charset="0"/>
              </a:rPr>
            </a:br>
            <a:r>
              <a:rPr lang="en-US" sz="2000" b="1" dirty="0">
                <a:latin typeface="Times New Roman" pitchFamily="18" charset="0"/>
              </a:rPr>
              <a:t>LỨA TUỔI MGL A1</a:t>
            </a:r>
            <a:r>
              <a:rPr lang="en-US" sz="2000" dirty="0">
                <a:latin typeface="Times New Roman" pitchFamily="18" charset="0"/>
              </a:rPr>
              <a:t/>
            </a:r>
            <a:br>
              <a:rPr lang="en-US" sz="2000" dirty="0">
                <a:latin typeface="Times New Roman" pitchFamily="18" charset="0"/>
              </a:rPr>
            </a:br>
            <a:r>
              <a:rPr lang="vi-VN" sz="2000" b="1" i="1" dirty="0">
                <a:latin typeface="Times New Roman" pitchFamily="18" charset="0"/>
              </a:rPr>
              <a:t>(</a:t>
            </a:r>
            <a:r>
              <a:rPr lang="vi-VN" sz="2000" i="1" dirty="0">
                <a:latin typeface="Times New Roman" pitchFamily="18" charset="0"/>
              </a:rPr>
              <a:t>Trình bày khổ giấy ngang)</a:t>
            </a:r>
            <a:endParaRPr lang="en-US" sz="2000" i="1" dirty="0">
              <a:latin typeface="Times New Roman"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724419107"/>
              </p:ext>
            </p:extLst>
          </p:nvPr>
        </p:nvGraphicFramePr>
        <p:xfrm>
          <a:off x="304800" y="1371600"/>
          <a:ext cx="8610600" cy="5436600"/>
        </p:xfrm>
        <a:graphic>
          <a:graphicData uri="http://schemas.openxmlformats.org/drawingml/2006/table">
            <a:tbl>
              <a:tblPr firstRow="1" firstCol="1" bandRow="1">
                <a:tableStyleId>{5C22544A-7EE6-4342-B048-85BDC9FD1C3A}</a:tableStyleId>
              </a:tblPr>
              <a:tblGrid>
                <a:gridCol w="1652857"/>
                <a:gridCol w="2676055"/>
                <a:gridCol w="283347"/>
                <a:gridCol w="283347"/>
                <a:gridCol w="283347"/>
                <a:gridCol w="283347"/>
                <a:gridCol w="283347"/>
                <a:gridCol w="283347"/>
                <a:gridCol w="283347"/>
                <a:gridCol w="283347"/>
                <a:gridCol w="283347"/>
                <a:gridCol w="1731565"/>
              </a:tblGrid>
              <a:tr h="153795">
                <a:tc rowSpan="2">
                  <a:txBody>
                    <a:bodyPr/>
                    <a:lstStyle/>
                    <a:p>
                      <a:pPr algn="ctr">
                        <a:spcBef>
                          <a:spcPts val="600"/>
                        </a:spcBef>
                        <a:spcAft>
                          <a:spcPts val="600"/>
                        </a:spcAft>
                      </a:pPr>
                      <a:r>
                        <a:rPr lang="vi-VN" sz="1400" baseline="0" dirty="0" smtClean="0">
                          <a:solidFill>
                            <a:srgbClr val="FFFF00"/>
                          </a:solidFill>
                          <a:effectLst/>
                          <a:latin typeface="Times New Roman" pitchFamily="18" charset="0"/>
                        </a:rPr>
                        <a:t>Lĩnh vực phát triển</a:t>
                      </a:r>
                      <a:endParaRPr lang="en-US" sz="1400" baseline="0" dirty="0">
                        <a:solidFill>
                          <a:srgbClr val="FFFF00"/>
                        </a:solidFill>
                        <a:effectLst/>
                        <a:latin typeface="Times New Roman" pitchFamily="18" charset="0"/>
                        <a:ea typeface="Times New Roman"/>
                        <a:cs typeface="Times New Roman"/>
                      </a:endParaRPr>
                    </a:p>
                  </a:txBody>
                  <a:tcPr marL="49434" marR="49434" marT="0" marB="0" anchor="ctr"/>
                </a:tc>
                <a:tc rowSpan="2">
                  <a:txBody>
                    <a:bodyPr/>
                    <a:lstStyle/>
                    <a:p>
                      <a:pPr algn="ctr">
                        <a:spcBef>
                          <a:spcPts val="600"/>
                        </a:spcBef>
                        <a:spcAft>
                          <a:spcPts val="600"/>
                        </a:spcAft>
                      </a:pPr>
                      <a:r>
                        <a:rPr lang="vi-VN" sz="1400" baseline="0">
                          <a:solidFill>
                            <a:srgbClr val="FFFF00"/>
                          </a:solidFill>
                          <a:effectLst/>
                          <a:latin typeface="Times New Roman" pitchFamily="18" charset="0"/>
                        </a:rPr>
                        <a:t>Mục tiêu</a:t>
                      </a:r>
                      <a:endParaRPr lang="en-US" sz="1400" baseline="0">
                        <a:solidFill>
                          <a:srgbClr val="FFFF00"/>
                        </a:solidFill>
                        <a:effectLst/>
                        <a:latin typeface="Times New Roman" pitchFamily="18" charset="0"/>
                        <a:ea typeface="Times New Roman"/>
                        <a:cs typeface="Times New Roman"/>
                      </a:endParaRPr>
                    </a:p>
                  </a:txBody>
                  <a:tcPr marL="49434" marR="49434" marT="0" marB="0" anchor="ctr"/>
                </a:tc>
                <a:tc gridSpan="9">
                  <a:txBody>
                    <a:bodyPr/>
                    <a:lstStyle/>
                    <a:p>
                      <a:pPr algn="ctr">
                        <a:spcBef>
                          <a:spcPts val="600"/>
                        </a:spcBef>
                        <a:spcAft>
                          <a:spcPts val="600"/>
                        </a:spcAft>
                      </a:pPr>
                      <a:r>
                        <a:rPr lang="vi-VN" sz="1400" baseline="0" dirty="0" smtClean="0">
                          <a:solidFill>
                            <a:srgbClr val="FFFF00"/>
                          </a:solidFill>
                          <a:effectLst/>
                          <a:latin typeface="Times New Roman" pitchFamily="18" charset="0"/>
                        </a:rPr>
                        <a:t>Thời gian thực hiện</a:t>
                      </a:r>
                      <a:endParaRPr lang="en-US" sz="1400" baseline="0" dirty="0">
                        <a:solidFill>
                          <a:srgbClr val="FFFF00"/>
                        </a:solidFill>
                        <a:effectLst/>
                        <a:latin typeface="Times New Roman" pitchFamily="18" charset="0"/>
                        <a:ea typeface="Times New Roman"/>
                        <a:cs typeface="Times New Roman"/>
                      </a:endParaRPr>
                    </a:p>
                  </a:txBody>
                  <a:tcPr marL="49434" marR="49434"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a:spcBef>
                          <a:spcPts val="600"/>
                        </a:spcBef>
                        <a:spcAft>
                          <a:spcPts val="600"/>
                        </a:spcAft>
                      </a:pPr>
                      <a:r>
                        <a:rPr lang="vi-VN" sz="1400" baseline="0" dirty="0">
                          <a:solidFill>
                            <a:srgbClr val="FFFF00"/>
                          </a:solidFill>
                          <a:effectLst/>
                          <a:latin typeface="Times New Roman" pitchFamily="18" charset="0"/>
                        </a:rPr>
                        <a:t>Nội dung – Hoạt động</a:t>
                      </a:r>
                      <a:endParaRPr lang="en-US" sz="1400" baseline="0" dirty="0">
                        <a:solidFill>
                          <a:srgbClr val="FFFF00"/>
                        </a:solidFill>
                        <a:effectLst/>
                        <a:latin typeface="Times New Roman" pitchFamily="18" charset="0"/>
                        <a:ea typeface="Times New Roman"/>
                        <a:cs typeface="Times New Roman"/>
                      </a:endParaRPr>
                    </a:p>
                  </a:txBody>
                  <a:tcPr marL="49434" marR="49434" marT="0" marB="0" anchor="ctr"/>
                </a:tc>
              </a:tr>
              <a:tr h="307590">
                <a:tc vMerge="1">
                  <a:txBody>
                    <a:bodyPr/>
                    <a:lstStyle/>
                    <a:p>
                      <a:endParaRPr lang="en-US"/>
                    </a:p>
                  </a:txBody>
                  <a:tcPr/>
                </a:tc>
                <a:tc vMerge="1">
                  <a:txBody>
                    <a:bodyPr/>
                    <a:lstStyle/>
                    <a:p>
                      <a:endParaRPr lang="en-US"/>
                    </a:p>
                  </a:txBody>
                  <a:tcPr/>
                </a:tc>
                <a:tc>
                  <a:txBody>
                    <a:bodyPr/>
                    <a:lstStyle/>
                    <a:p>
                      <a:pPr algn="ctr">
                        <a:spcBef>
                          <a:spcPts val="600"/>
                        </a:spcBef>
                        <a:spcAft>
                          <a:spcPts val="600"/>
                        </a:spcAft>
                      </a:pPr>
                      <a:r>
                        <a:rPr lang="vi-VN" sz="1400" baseline="0" smtClean="0">
                          <a:solidFill>
                            <a:schemeClr val="tx1"/>
                          </a:solidFill>
                          <a:effectLst/>
                          <a:latin typeface="Times New Roman" pitchFamily="18" charset="0"/>
                        </a:rPr>
                        <a:t>9</a:t>
                      </a:r>
                      <a:endParaRPr lang="en-US" sz="1400" baseline="0" dirty="0">
                        <a:solidFill>
                          <a:schemeClr val="tx1"/>
                        </a:solidFill>
                        <a:effectLst/>
                        <a:latin typeface="Times New Roman" pitchFamily="18" charset="0"/>
                        <a:ea typeface="Times New Roman"/>
                        <a:cs typeface="Times New Roman"/>
                      </a:endParaRPr>
                    </a:p>
                  </a:txBody>
                  <a:tcPr marL="49434" marR="49434" marT="0" marB="0" anchor="ctr"/>
                </a:tc>
                <a:tc>
                  <a:txBody>
                    <a:bodyPr/>
                    <a:lstStyle/>
                    <a:p>
                      <a:pPr algn="ctr">
                        <a:spcBef>
                          <a:spcPts val="600"/>
                        </a:spcBef>
                        <a:spcAft>
                          <a:spcPts val="600"/>
                        </a:spcAft>
                      </a:pPr>
                      <a:r>
                        <a:rPr lang="vi-VN" sz="1400" baseline="0" dirty="0">
                          <a:solidFill>
                            <a:schemeClr val="tx1"/>
                          </a:solidFill>
                          <a:effectLst/>
                          <a:latin typeface="Times New Roman" pitchFamily="18" charset="0"/>
                        </a:rPr>
                        <a:t>10</a:t>
                      </a:r>
                      <a:endParaRPr lang="en-US" sz="1400" baseline="0" dirty="0">
                        <a:solidFill>
                          <a:schemeClr val="tx1"/>
                        </a:solidFill>
                        <a:effectLst/>
                        <a:latin typeface="Times New Roman" pitchFamily="18" charset="0"/>
                        <a:ea typeface="Times New Roman"/>
                        <a:cs typeface="Times New Roman"/>
                      </a:endParaRPr>
                    </a:p>
                  </a:txBody>
                  <a:tcPr marL="49434" marR="49434" marT="0" marB="0" anchor="ctr"/>
                </a:tc>
                <a:tc>
                  <a:txBody>
                    <a:bodyPr/>
                    <a:lstStyle/>
                    <a:p>
                      <a:pPr algn="ctr">
                        <a:spcBef>
                          <a:spcPts val="600"/>
                        </a:spcBef>
                        <a:spcAft>
                          <a:spcPts val="600"/>
                        </a:spcAft>
                      </a:pPr>
                      <a:r>
                        <a:rPr lang="vi-VN" sz="1400" baseline="0" dirty="0">
                          <a:solidFill>
                            <a:schemeClr val="tx1"/>
                          </a:solidFill>
                          <a:effectLst/>
                          <a:latin typeface="Times New Roman" pitchFamily="18" charset="0"/>
                        </a:rPr>
                        <a:t>11</a:t>
                      </a:r>
                      <a:endParaRPr lang="en-US" sz="1400" baseline="0" dirty="0">
                        <a:solidFill>
                          <a:schemeClr val="tx1"/>
                        </a:solidFill>
                        <a:effectLst/>
                        <a:latin typeface="Times New Roman" pitchFamily="18" charset="0"/>
                        <a:ea typeface="Times New Roman"/>
                        <a:cs typeface="Times New Roman"/>
                      </a:endParaRPr>
                    </a:p>
                  </a:txBody>
                  <a:tcPr marL="49434" marR="49434" marT="0" marB="0" anchor="ctr"/>
                </a:tc>
                <a:tc>
                  <a:txBody>
                    <a:bodyPr/>
                    <a:lstStyle/>
                    <a:p>
                      <a:pPr algn="ctr">
                        <a:spcBef>
                          <a:spcPts val="600"/>
                        </a:spcBef>
                        <a:spcAft>
                          <a:spcPts val="600"/>
                        </a:spcAft>
                      </a:pPr>
                      <a:r>
                        <a:rPr lang="vi-VN" sz="1400" baseline="0">
                          <a:solidFill>
                            <a:schemeClr val="tx1"/>
                          </a:solidFill>
                          <a:effectLst/>
                          <a:latin typeface="Times New Roman" pitchFamily="18" charset="0"/>
                        </a:rPr>
                        <a:t>12</a:t>
                      </a:r>
                      <a:endParaRPr lang="en-US" sz="1400" baseline="0">
                        <a:solidFill>
                          <a:schemeClr val="tx1"/>
                        </a:solidFill>
                        <a:effectLst/>
                        <a:latin typeface="Times New Roman" pitchFamily="18" charset="0"/>
                        <a:ea typeface="Times New Roman"/>
                        <a:cs typeface="Times New Roman"/>
                      </a:endParaRPr>
                    </a:p>
                  </a:txBody>
                  <a:tcPr marL="49434" marR="49434" marT="0" marB="0" anchor="ctr"/>
                </a:tc>
                <a:tc>
                  <a:txBody>
                    <a:bodyPr/>
                    <a:lstStyle/>
                    <a:p>
                      <a:pPr algn="ctr">
                        <a:spcBef>
                          <a:spcPts val="600"/>
                        </a:spcBef>
                        <a:spcAft>
                          <a:spcPts val="600"/>
                        </a:spcAft>
                      </a:pPr>
                      <a:r>
                        <a:rPr lang="vi-VN" sz="1400" baseline="0" dirty="0">
                          <a:solidFill>
                            <a:schemeClr val="tx1"/>
                          </a:solidFill>
                          <a:effectLst/>
                          <a:latin typeface="Times New Roman" pitchFamily="18" charset="0"/>
                        </a:rPr>
                        <a:t>1</a:t>
                      </a:r>
                      <a:endParaRPr lang="en-US" sz="1400" baseline="0" dirty="0">
                        <a:solidFill>
                          <a:schemeClr val="tx1"/>
                        </a:solidFill>
                        <a:effectLst/>
                        <a:latin typeface="Times New Roman" pitchFamily="18" charset="0"/>
                        <a:ea typeface="Times New Roman"/>
                        <a:cs typeface="Times New Roman"/>
                      </a:endParaRPr>
                    </a:p>
                  </a:txBody>
                  <a:tcPr marL="49434" marR="49434" marT="0" marB="0" anchor="ctr"/>
                </a:tc>
                <a:tc>
                  <a:txBody>
                    <a:bodyPr/>
                    <a:lstStyle/>
                    <a:p>
                      <a:pPr algn="ctr">
                        <a:spcBef>
                          <a:spcPts val="600"/>
                        </a:spcBef>
                        <a:spcAft>
                          <a:spcPts val="600"/>
                        </a:spcAft>
                      </a:pPr>
                      <a:r>
                        <a:rPr lang="vi-VN" sz="1400" baseline="0" dirty="0" smtClean="0">
                          <a:solidFill>
                            <a:schemeClr val="tx1"/>
                          </a:solidFill>
                          <a:effectLst/>
                          <a:latin typeface="Times New Roman" pitchFamily="18" charset="0"/>
                        </a:rPr>
                        <a:t>2</a:t>
                      </a:r>
                      <a:endParaRPr lang="en-US" sz="1400" baseline="0" dirty="0">
                        <a:solidFill>
                          <a:schemeClr val="tx1"/>
                        </a:solidFill>
                        <a:effectLst/>
                        <a:latin typeface="Times New Roman" pitchFamily="18" charset="0"/>
                        <a:ea typeface="Times New Roman"/>
                        <a:cs typeface="Times New Roman"/>
                      </a:endParaRPr>
                    </a:p>
                  </a:txBody>
                  <a:tcPr marL="49434" marR="49434" marT="0" marB="0" anchor="ctr"/>
                </a:tc>
                <a:tc>
                  <a:txBody>
                    <a:bodyPr/>
                    <a:lstStyle/>
                    <a:p>
                      <a:pPr algn="ctr">
                        <a:spcBef>
                          <a:spcPts val="600"/>
                        </a:spcBef>
                        <a:spcAft>
                          <a:spcPts val="600"/>
                        </a:spcAft>
                      </a:pPr>
                      <a:r>
                        <a:rPr lang="vi-VN" sz="1400" baseline="0" dirty="0">
                          <a:solidFill>
                            <a:schemeClr val="tx1"/>
                          </a:solidFill>
                          <a:effectLst/>
                          <a:latin typeface="Times New Roman" pitchFamily="18" charset="0"/>
                        </a:rPr>
                        <a:t>3</a:t>
                      </a:r>
                      <a:endParaRPr lang="en-US" sz="1400" baseline="0" dirty="0">
                        <a:solidFill>
                          <a:schemeClr val="tx1"/>
                        </a:solidFill>
                        <a:effectLst/>
                        <a:latin typeface="Times New Roman" pitchFamily="18" charset="0"/>
                        <a:ea typeface="Times New Roman"/>
                        <a:cs typeface="Times New Roman"/>
                      </a:endParaRPr>
                    </a:p>
                  </a:txBody>
                  <a:tcPr marL="49434" marR="49434" marT="0" marB="0" anchor="ctr"/>
                </a:tc>
                <a:tc>
                  <a:txBody>
                    <a:bodyPr/>
                    <a:lstStyle/>
                    <a:p>
                      <a:pPr algn="ctr">
                        <a:spcBef>
                          <a:spcPts val="600"/>
                        </a:spcBef>
                        <a:spcAft>
                          <a:spcPts val="600"/>
                        </a:spcAft>
                      </a:pPr>
                      <a:r>
                        <a:rPr lang="vi-VN" sz="1400" baseline="0" dirty="0">
                          <a:solidFill>
                            <a:schemeClr val="tx1"/>
                          </a:solidFill>
                          <a:effectLst/>
                          <a:latin typeface="Times New Roman" pitchFamily="18" charset="0"/>
                        </a:rPr>
                        <a:t>4</a:t>
                      </a:r>
                      <a:endParaRPr lang="en-US" sz="1400" baseline="0" dirty="0">
                        <a:solidFill>
                          <a:schemeClr val="tx1"/>
                        </a:solidFill>
                        <a:effectLst/>
                        <a:latin typeface="Times New Roman" pitchFamily="18" charset="0"/>
                        <a:ea typeface="Times New Roman"/>
                        <a:cs typeface="Times New Roman"/>
                      </a:endParaRPr>
                    </a:p>
                  </a:txBody>
                  <a:tcPr marL="49434" marR="49434" marT="0" marB="0" anchor="ctr"/>
                </a:tc>
                <a:tc>
                  <a:txBody>
                    <a:bodyPr/>
                    <a:lstStyle/>
                    <a:p>
                      <a:pPr algn="ctr">
                        <a:spcBef>
                          <a:spcPts val="600"/>
                        </a:spcBef>
                        <a:spcAft>
                          <a:spcPts val="600"/>
                        </a:spcAft>
                      </a:pPr>
                      <a:r>
                        <a:rPr lang="vi-VN" sz="1400" baseline="0" dirty="0">
                          <a:solidFill>
                            <a:schemeClr val="tx1"/>
                          </a:solidFill>
                          <a:effectLst/>
                          <a:latin typeface="Times New Roman" pitchFamily="18" charset="0"/>
                        </a:rPr>
                        <a:t>5</a:t>
                      </a:r>
                      <a:endParaRPr lang="en-US" sz="1400" baseline="0" dirty="0">
                        <a:solidFill>
                          <a:schemeClr val="tx1"/>
                        </a:solidFill>
                        <a:effectLst/>
                        <a:latin typeface="Times New Roman" pitchFamily="18" charset="0"/>
                        <a:ea typeface="Times New Roman"/>
                        <a:cs typeface="Times New Roman"/>
                      </a:endParaRPr>
                    </a:p>
                  </a:txBody>
                  <a:tcPr marL="49434" marR="49434" marT="0" marB="0" anchor="ctr"/>
                </a:tc>
                <a:tc vMerge="1">
                  <a:txBody>
                    <a:bodyPr/>
                    <a:lstStyle/>
                    <a:p>
                      <a:endParaRPr lang="en-US"/>
                    </a:p>
                  </a:txBody>
                  <a:tcPr/>
                </a:tc>
              </a:tr>
              <a:tr h="153795">
                <a:tc>
                  <a:txBody>
                    <a:bodyPr/>
                    <a:lstStyle/>
                    <a:p>
                      <a:pPr algn="ctr">
                        <a:spcBef>
                          <a:spcPts val="600"/>
                        </a:spcBef>
                        <a:spcAft>
                          <a:spcPts val="600"/>
                        </a:spcAft>
                      </a:pPr>
                      <a:r>
                        <a:rPr lang="vi-VN" sz="1400" baseline="0">
                          <a:effectLst/>
                          <a:latin typeface="Times New Roman" pitchFamily="18" charset="0"/>
                        </a:rPr>
                        <a:t>Phát triển thể chất</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r>
              <a:tr h="774450">
                <a:tc rowSpan="5">
                  <a:txBody>
                    <a:bodyPr/>
                    <a:lstStyle/>
                    <a:p>
                      <a:pPr algn="ctr">
                        <a:spcBef>
                          <a:spcPts val="600"/>
                        </a:spcBef>
                        <a:spcAft>
                          <a:spcPts val="600"/>
                        </a:spcAft>
                      </a:pPr>
                      <a:r>
                        <a:rPr lang="vi-VN" sz="1400" baseline="0">
                          <a:effectLst/>
                          <a:latin typeface="Times New Roman" pitchFamily="18" charset="0"/>
                        </a:rPr>
                        <a:t>Phát triển nhận thức</a:t>
                      </a:r>
                      <a:endParaRPr lang="en-US" sz="1400" baseline="0">
                        <a:effectLst/>
                        <a:latin typeface="Times New Roman" pitchFamily="18" charset="0"/>
                        <a:ea typeface="Times New Roman"/>
                        <a:cs typeface="Times New Roman"/>
                      </a:endParaRPr>
                    </a:p>
                  </a:txBody>
                  <a:tcPr marL="49434" marR="49434" marT="0" marB="0"/>
                </a:tc>
                <a:tc>
                  <a:txBody>
                    <a:bodyPr/>
                    <a:lstStyle/>
                    <a:p>
                      <a:pPr algn="just">
                        <a:spcBef>
                          <a:spcPts val="600"/>
                        </a:spcBef>
                        <a:spcAft>
                          <a:spcPts val="600"/>
                        </a:spcAft>
                      </a:pPr>
                      <a:r>
                        <a:rPr lang="vi-VN" sz="1400" baseline="0" dirty="0">
                          <a:effectLst/>
                          <a:latin typeface="Times New Roman" pitchFamily="18" charset="0"/>
                        </a:rPr>
                        <a:t>1.1. Tò mò tìm tòi, khám phá các sự vật, hiện tượng xung quanh như đặt câu hỏi về sự vật, hiện tượng: “Tại sao có mưa?”....</a:t>
                      </a:r>
                      <a:endParaRPr lang="en-US" sz="1400" baseline="0" dirty="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dirty="0">
                          <a:effectLst/>
                          <a:latin typeface="Times New Roman" pitchFamily="18" charset="0"/>
                        </a:rPr>
                        <a:t>x</a:t>
                      </a:r>
                      <a:endParaRPr lang="en-US" sz="1400" baseline="0" dirty="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rowSpan="2">
                  <a:txBody>
                    <a:bodyPr/>
                    <a:lstStyle/>
                    <a:p>
                      <a:pPr algn="just">
                        <a:spcBef>
                          <a:spcPts val="600"/>
                        </a:spcBef>
                        <a:spcAft>
                          <a:spcPts val="600"/>
                        </a:spcAft>
                      </a:pPr>
                      <a:r>
                        <a:rPr lang="vi-VN" sz="1400" baseline="0" dirty="0">
                          <a:effectLst/>
                          <a:latin typeface="Times New Roman" pitchFamily="18" charset="0"/>
                        </a:rPr>
                        <a:t>- Soi gương: Nói hình dáng bên ngoài của bản thân</a:t>
                      </a:r>
                      <a:endParaRPr lang="en-US" sz="1400" baseline="0" dirty="0">
                        <a:effectLst/>
                        <a:latin typeface="Times New Roman" pitchFamily="18" charset="0"/>
                      </a:endParaRPr>
                    </a:p>
                    <a:p>
                      <a:pPr algn="just">
                        <a:spcBef>
                          <a:spcPts val="600"/>
                        </a:spcBef>
                        <a:spcAft>
                          <a:spcPts val="600"/>
                        </a:spcAft>
                      </a:pPr>
                      <a:r>
                        <a:rPr lang="vi-VN" sz="1400" baseline="0" dirty="0">
                          <a:effectLst/>
                          <a:latin typeface="Times New Roman" pitchFamily="18" charset="0"/>
                        </a:rPr>
                        <a:t>- Xem ảnh nói sự khác biệt của bản thân về hình dáng, tính cách (Khi bé - lớn), sự khác biệt giữa bản thân với bạn trong lớp</a:t>
                      </a:r>
                      <a:r>
                        <a:rPr lang="vi-VN" sz="1400" baseline="0" dirty="0" smtClean="0">
                          <a:effectLst/>
                          <a:latin typeface="Times New Roman" pitchFamily="18" charset="0"/>
                        </a:rPr>
                        <a:t>.</a:t>
                      </a:r>
                      <a:endParaRPr lang="en-US" sz="1400" baseline="0" dirty="0">
                        <a:effectLst/>
                        <a:latin typeface="Times New Roman" pitchFamily="18" charset="0"/>
                      </a:endParaRPr>
                    </a:p>
                  </a:txBody>
                  <a:tcPr marL="49434" marR="49434" marT="0" marB="0"/>
                </a:tc>
              </a:tr>
              <a:tr h="914400">
                <a:tc vMerge="1">
                  <a:txBody>
                    <a:bodyPr/>
                    <a:lstStyle/>
                    <a:p>
                      <a:endParaRPr lang="en-US"/>
                    </a:p>
                  </a:txBody>
                  <a:tcPr/>
                </a:tc>
                <a:tc>
                  <a:txBody>
                    <a:bodyPr/>
                    <a:lstStyle/>
                    <a:p>
                      <a:pPr algn="just">
                        <a:spcBef>
                          <a:spcPts val="600"/>
                        </a:spcBef>
                        <a:spcAft>
                          <a:spcPts val="600"/>
                        </a:spcAft>
                      </a:pPr>
                      <a:r>
                        <a:rPr lang="vi-VN" sz="1400" baseline="0" dirty="0">
                          <a:effectLst/>
                          <a:latin typeface="Times New Roman" pitchFamily="18" charset="0"/>
                        </a:rPr>
                        <a:t>1.2. Phối hợp các giác quan để xem xét, thảo luận về sự vật, hiện tượng...</a:t>
                      </a:r>
                      <a:endParaRPr lang="en-US" sz="1400" baseline="0" dirty="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vMerge="1">
                  <a:txBody>
                    <a:bodyPr/>
                    <a:lstStyle/>
                    <a:p>
                      <a:endParaRPr lang="en-US"/>
                    </a:p>
                  </a:txBody>
                  <a:tcPr/>
                </a:tc>
              </a:tr>
              <a:tr h="461385">
                <a:tc vMerge="1">
                  <a:txBody>
                    <a:bodyPr/>
                    <a:lstStyle/>
                    <a:p>
                      <a:endParaRPr lang="en-US"/>
                    </a:p>
                  </a:txBody>
                  <a:tcPr/>
                </a:tc>
                <a:tc>
                  <a:txBody>
                    <a:bodyPr/>
                    <a:lstStyle/>
                    <a:p>
                      <a:pPr algn="just">
                        <a:spcBef>
                          <a:spcPts val="600"/>
                        </a:spcBef>
                        <a:spcAft>
                          <a:spcPts val="600"/>
                        </a:spcAft>
                      </a:pPr>
                      <a:r>
                        <a:rPr lang="vi-VN" sz="1400" baseline="0">
                          <a:effectLst/>
                          <a:latin typeface="Times New Roman" pitchFamily="18" charset="0"/>
                        </a:rPr>
                        <a:t>Đặt tên mới cho đồ vật, câu chuyện, đặt lời, mới cho bài hát CS 117</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r>
              <a:tr h="461385">
                <a:tc vMerge="1">
                  <a:txBody>
                    <a:bodyPr/>
                    <a:lstStyle/>
                    <a:p>
                      <a:endParaRPr lang="en-US"/>
                    </a:p>
                  </a:txBody>
                  <a:tcPr/>
                </a:tc>
                <a:tc>
                  <a:txBody>
                    <a:bodyPr/>
                    <a:lstStyle/>
                    <a:p>
                      <a:pPr algn="just">
                        <a:spcBef>
                          <a:spcPts val="600"/>
                        </a:spcBef>
                        <a:spcAft>
                          <a:spcPts val="600"/>
                        </a:spcAft>
                      </a:pPr>
                      <a:r>
                        <a:rPr lang="vi-VN" sz="1400" baseline="0">
                          <a:effectLst/>
                          <a:latin typeface="Times New Roman" pitchFamily="18" charset="0"/>
                        </a:rPr>
                        <a:t>Thực hiện một số công việc theo cách riêng của mình CS 118</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r>
              <a:tr h="601230">
                <a:tc vMerge="1">
                  <a:txBody>
                    <a:bodyPr/>
                    <a:lstStyle/>
                    <a:p>
                      <a:endParaRPr lang="en-US"/>
                    </a:p>
                  </a:txBody>
                  <a:tcPr/>
                </a:tc>
                <a:tc>
                  <a:txBody>
                    <a:bodyPr/>
                    <a:lstStyle/>
                    <a:p>
                      <a:pPr algn="just">
                        <a:spcBef>
                          <a:spcPts val="600"/>
                        </a:spcBef>
                        <a:spcAft>
                          <a:spcPts val="600"/>
                        </a:spcAft>
                      </a:pPr>
                      <a:r>
                        <a:rPr lang="vi-VN" sz="1400" baseline="0" dirty="0">
                          <a:effectLst/>
                          <a:latin typeface="Times New Roman" pitchFamily="18" charset="0"/>
                        </a:rPr>
                        <a:t>Trẻ tự tin, độc lập giải quyết có hiệu quả các tình huống đơn giản trong cuộc sống bằng các cách khác nhau...</a:t>
                      </a:r>
                      <a:endParaRPr lang="en-US" sz="1400" baseline="0" dirty="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x</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r>
              <a:tr h="153795">
                <a:tc>
                  <a:txBody>
                    <a:bodyPr/>
                    <a:lstStyle/>
                    <a:p>
                      <a:pPr algn="ctr">
                        <a:spcBef>
                          <a:spcPts val="600"/>
                        </a:spcBef>
                        <a:spcAft>
                          <a:spcPts val="600"/>
                        </a:spcAft>
                      </a:pPr>
                      <a:r>
                        <a:rPr lang="vi-VN" sz="1400" baseline="0">
                          <a:effectLst/>
                          <a:latin typeface="Times New Roman" pitchFamily="18" charset="0"/>
                        </a:rPr>
                        <a:t>Phát triển ngôn ngữ</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r>
              <a:tr h="153795">
                <a:tc>
                  <a:txBody>
                    <a:bodyPr/>
                    <a:lstStyle/>
                    <a:p>
                      <a:pPr algn="ctr">
                        <a:spcBef>
                          <a:spcPts val="600"/>
                        </a:spcBef>
                        <a:spcAft>
                          <a:spcPts val="600"/>
                        </a:spcAft>
                      </a:pPr>
                      <a:r>
                        <a:rPr lang="vi-VN" sz="1400" baseline="0">
                          <a:effectLst/>
                          <a:latin typeface="Times New Roman" pitchFamily="18" charset="0"/>
                        </a:rPr>
                        <a:t>Phát triển TCKNXH</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r>
              <a:tr h="153795">
                <a:tc>
                  <a:txBody>
                    <a:bodyPr/>
                    <a:lstStyle/>
                    <a:p>
                      <a:pPr algn="ctr">
                        <a:spcBef>
                          <a:spcPts val="600"/>
                        </a:spcBef>
                        <a:spcAft>
                          <a:spcPts val="600"/>
                        </a:spcAft>
                      </a:pPr>
                      <a:r>
                        <a:rPr lang="vi-VN" sz="1400" baseline="0">
                          <a:effectLst/>
                          <a:latin typeface="Times New Roman" pitchFamily="18" charset="0"/>
                        </a:rPr>
                        <a:t>Phát triển thẩm mỹ</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a:effectLst/>
                          <a:latin typeface="Times New Roman" pitchFamily="18" charset="0"/>
                        </a:rPr>
                        <a:t> </a:t>
                      </a:r>
                      <a:endParaRPr lang="en-US" sz="1400" baseline="0">
                        <a:effectLst/>
                        <a:latin typeface="Times New Roman" pitchFamily="18" charset="0"/>
                        <a:ea typeface="Times New Roman"/>
                        <a:cs typeface="Times New Roman"/>
                      </a:endParaRPr>
                    </a:p>
                  </a:txBody>
                  <a:tcPr marL="49434" marR="49434" marT="0" marB="0"/>
                </a:tc>
                <a:tc>
                  <a:txBody>
                    <a:bodyPr/>
                    <a:lstStyle/>
                    <a:p>
                      <a:pPr algn="ctr">
                        <a:spcBef>
                          <a:spcPts val="600"/>
                        </a:spcBef>
                        <a:spcAft>
                          <a:spcPts val="600"/>
                        </a:spcAft>
                      </a:pPr>
                      <a:r>
                        <a:rPr lang="vi-VN" sz="1400" baseline="0" dirty="0">
                          <a:effectLst/>
                          <a:latin typeface="Times New Roman" pitchFamily="18" charset="0"/>
                        </a:rPr>
                        <a:t> </a:t>
                      </a:r>
                      <a:endParaRPr lang="en-US" sz="1400" baseline="0" dirty="0">
                        <a:effectLst/>
                        <a:latin typeface="Times New Roman" pitchFamily="18" charset="0"/>
                        <a:ea typeface="Times New Roman"/>
                        <a:cs typeface="Times New Roman"/>
                      </a:endParaRPr>
                    </a:p>
                  </a:txBody>
                  <a:tcPr marL="49434" marR="49434" marT="0" marB="0"/>
                </a:tc>
              </a:tr>
            </a:tbl>
          </a:graphicData>
        </a:graphic>
      </p:graphicFrame>
      <p:sp>
        <p:nvSpPr>
          <p:cNvPr id="3" name="Rectangle 2"/>
          <p:cNvSpPr/>
          <p:nvPr/>
        </p:nvSpPr>
        <p:spPr>
          <a:xfrm>
            <a:off x="533400" y="76200"/>
            <a:ext cx="8382000" cy="369332"/>
          </a:xfrm>
          <a:prstGeom prst="rect">
            <a:avLst/>
          </a:prstGeom>
        </p:spPr>
        <p:txBody>
          <a:bodyPr wrap="square">
            <a:spAutoFit/>
          </a:bodyPr>
          <a:lstStyle/>
          <a:p>
            <a:r>
              <a:rPr lang="vi-VN" b="1" dirty="0">
                <a:latin typeface="Times New Roman" pitchFamily="18" charset="0"/>
              </a:rPr>
              <a:t>VÍ DỤ </a:t>
            </a:r>
            <a:r>
              <a:rPr lang="en-US" b="1" dirty="0">
                <a:latin typeface="Times New Roman" pitchFamily="18" charset="0"/>
              </a:rPr>
              <a:t>3</a:t>
            </a:r>
            <a:r>
              <a:rPr lang="vi-VN" b="1" dirty="0">
                <a:latin typeface="Times New Roman" pitchFamily="18" charset="0"/>
              </a:rPr>
              <a:t>:</a:t>
            </a:r>
            <a:endParaRPr lang="en-US" dirty="0"/>
          </a:p>
        </p:txBody>
      </p:sp>
    </p:spTree>
    <p:extLst>
      <p:ext uri="{BB962C8B-B14F-4D97-AF65-F5344CB8AC3E}">
        <p14:creationId xmlns:p14="http://schemas.microsoft.com/office/powerpoint/2010/main" val="204091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par>
                                <p:cTn id="8" presetID="16" presetClass="entr" presetSubtype="37"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outVertical)">
                                      <p:cBhvr>
                                        <p:cTn id="10" dur="500"/>
                                        <p:tgtEl>
                                          <p:spTgt spid="2"/>
                                        </p:tgtEl>
                                      </p:cBhvr>
                                    </p:animEffect>
                                  </p:childTnLst>
                                </p:cTn>
                              </p:par>
                            </p:childTnLst>
                          </p:cTn>
                        </p:par>
                        <p:par>
                          <p:cTn id="11" fill="hold">
                            <p:stCondLst>
                              <p:cond delay="500"/>
                            </p:stCondLst>
                            <p:childTnLst>
                              <p:par>
                                <p:cTn id="12" presetID="16" presetClass="entr" presetSubtype="37" fill="hold"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out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Autofit/>
          </a:bodyPr>
          <a:lstStyle/>
          <a:p>
            <a:r>
              <a:rPr lang="en-US" sz="2400" b="1" dirty="0">
                <a:solidFill>
                  <a:srgbClr val="FF0000"/>
                </a:solidFill>
                <a:effectLst>
                  <a:outerShdw blurRad="38100" dist="38100" dir="2700000" algn="tl">
                    <a:srgbClr val="000000">
                      <a:alpha val="43137"/>
                    </a:srgbClr>
                  </a:outerShdw>
                </a:effectLst>
                <a:latin typeface="Times New Roman" pitchFamily="18" charset="0"/>
              </a:rPr>
              <a:t>2. XÂY DỰNG KH THÁNG (CĐ, SK VÀ CÁC ND LIÊN QUAN)</a:t>
            </a:r>
            <a:endParaRPr lang="en-US" sz="24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Rectangle 3"/>
          <p:cNvSpPr/>
          <p:nvPr/>
        </p:nvSpPr>
        <p:spPr>
          <a:xfrm>
            <a:off x="381000" y="2514600"/>
            <a:ext cx="2571750" cy="28956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000" dirty="0">
                <a:latin typeface="Times New Roman" pitchFamily="18" charset="0"/>
              </a:rPr>
              <a:t>Kế hoach giáo dục năm (mục tiêu và dự kiến các nội dung, hoạt động)</a:t>
            </a:r>
            <a:endParaRPr lang="en-US" sz="2000" dirty="0">
              <a:latin typeface="Times New Roman" pitchFamily="18" charset="0"/>
            </a:endParaRPr>
          </a:p>
        </p:txBody>
      </p:sp>
      <p:sp>
        <p:nvSpPr>
          <p:cNvPr id="6" name="Rectangle 5"/>
          <p:cNvSpPr/>
          <p:nvPr/>
        </p:nvSpPr>
        <p:spPr>
          <a:xfrm>
            <a:off x="3124200" y="990600"/>
            <a:ext cx="2743200" cy="9906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vi-VN" sz="2400" b="1" dirty="0">
                <a:solidFill>
                  <a:srgbClr val="FFFF00"/>
                </a:solidFill>
                <a:latin typeface="Times New Roman" pitchFamily="18" charset="0"/>
              </a:rPr>
              <a:t>Căn </a:t>
            </a:r>
            <a:r>
              <a:rPr lang="vi-VN" sz="2400" b="1" dirty="0" smtClean="0">
                <a:solidFill>
                  <a:srgbClr val="FFFF00"/>
                </a:solidFill>
                <a:latin typeface="Times New Roman" pitchFamily="18" charset="0"/>
              </a:rPr>
              <a:t>cứ</a:t>
            </a:r>
            <a:r>
              <a:rPr lang="en-US" sz="2400" b="1" dirty="0" smtClean="0">
                <a:solidFill>
                  <a:srgbClr val="FFFF00"/>
                </a:solidFill>
                <a:latin typeface="Times New Roman" pitchFamily="18" charset="0"/>
              </a:rPr>
              <a:t> thực hiện</a:t>
            </a:r>
            <a:endParaRPr lang="en-US" sz="2400" dirty="0">
              <a:solidFill>
                <a:srgbClr val="FFFF00"/>
              </a:solidFill>
              <a:latin typeface="Times New Roman" pitchFamily="18" charset="0"/>
            </a:endParaRPr>
          </a:p>
        </p:txBody>
      </p:sp>
      <p:sp>
        <p:nvSpPr>
          <p:cNvPr id="19" name="Rectangle 18"/>
          <p:cNvSpPr/>
          <p:nvPr/>
        </p:nvSpPr>
        <p:spPr>
          <a:xfrm>
            <a:off x="3124200" y="2514601"/>
            <a:ext cx="2743200" cy="2895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000" dirty="0">
                <a:latin typeface="Times New Roman" pitchFamily="18" charset="0"/>
              </a:rPr>
              <a:t>Các sự kiện, chủ đề diễn ra trong tháng</a:t>
            </a:r>
            <a:endParaRPr lang="en-US" sz="2000" dirty="0">
              <a:latin typeface="Times New Roman" pitchFamily="18" charset="0"/>
            </a:endParaRPr>
          </a:p>
        </p:txBody>
      </p:sp>
      <p:cxnSp>
        <p:nvCxnSpPr>
          <p:cNvPr id="31" name="Straight Arrow Connector 30"/>
          <p:cNvCxnSpPr>
            <a:stCxn id="6" idx="2"/>
            <a:endCxn id="4" idx="0"/>
          </p:cNvCxnSpPr>
          <p:nvPr/>
        </p:nvCxnSpPr>
        <p:spPr>
          <a:xfrm flipH="1">
            <a:off x="1666875" y="1981200"/>
            <a:ext cx="2828925" cy="533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6" idx="2"/>
            <a:endCxn id="19" idx="0"/>
          </p:cNvCxnSpPr>
          <p:nvPr/>
        </p:nvCxnSpPr>
        <p:spPr>
          <a:xfrm>
            <a:off x="4495800" y="1981200"/>
            <a:ext cx="0" cy="53340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0" name="Content Placeholder 2"/>
          <p:cNvSpPr>
            <a:spLocks noGrp="1"/>
          </p:cNvSpPr>
          <p:nvPr>
            <p:ph idx="1"/>
          </p:nvPr>
        </p:nvSpPr>
        <p:spPr>
          <a:xfrm>
            <a:off x="228600" y="5791200"/>
            <a:ext cx="8763000" cy="838200"/>
          </a:xfrm>
        </p:spPr>
        <p:txBody>
          <a:bodyPr>
            <a:noAutofit/>
          </a:bodyPr>
          <a:lstStyle/>
          <a:p>
            <a:pPr algn="just">
              <a:buFont typeface="Wingdings" pitchFamily="2" charset="2"/>
              <a:buChar char="v"/>
            </a:pPr>
            <a:r>
              <a:rPr lang="vi-VN" sz="2200" b="1" dirty="0" smtClean="0">
                <a:latin typeface="Times New Roman" pitchFamily="18" charset="0"/>
              </a:rPr>
              <a:t>Người </a:t>
            </a:r>
            <a:r>
              <a:rPr lang="vi-VN" sz="2200" b="1" dirty="0">
                <a:latin typeface="Times New Roman" pitchFamily="18" charset="0"/>
              </a:rPr>
              <a:t>thực hiện: </a:t>
            </a:r>
            <a:r>
              <a:rPr lang="en-US" sz="2000" dirty="0" smtClean="0">
                <a:latin typeface="Times New Roman" pitchFamily="18" charset="0"/>
              </a:rPr>
              <a:t>Giáo viên.</a:t>
            </a:r>
            <a:endParaRPr lang="en-US" sz="2000" dirty="0">
              <a:latin typeface="Times New Roman" pitchFamily="18" charset="0"/>
            </a:endParaRPr>
          </a:p>
        </p:txBody>
      </p:sp>
      <p:sp>
        <p:nvSpPr>
          <p:cNvPr id="21" name="Rectangle 20"/>
          <p:cNvSpPr/>
          <p:nvPr/>
        </p:nvSpPr>
        <p:spPr>
          <a:xfrm>
            <a:off x="6059926" y="2514601"/>
            <a:ext cx="2626874" cy="28955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sz="2000" dirty="0">
                <a:latin typeface="Times New Roman" pitchFamily="18" charset="0"/>
              </a:rPr>
              <a:t>Thời khóa biểu</a:t>
            </a:r>
            <a:endParaRPr lang="en-US" sz="2000" dirty="0">
              <a:latin typeface="Times New Roman" pitchFamily="18" charset="0"/>
            </a:endParaRPr>
          </a:p>
        </p:txBody>
      </p:sp>
      <p:cxnSp>
        <p:nvCxnSpPr>
          <p:cNvPr id="22" name="Straight Arrow Connector 21"/>
          <p:cNvCxnSpPr>
            <a:stCxn id="6" idx="2"/>
            <a:endCxn id="21" idx="0"/>
          </p:cNvCxnSpPr>
          <p:nvPr/>
        </p:nvCxnSpPr>
        <p:spPr>
          <a:xfrm>
            <a:off x="4495800" y="1981200"/>
            <a:ext cx="2877563" cy="53340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9871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up)">
                                      <p:cBhvr>
                                        <p:cTn id="16" dur="500"/>
                                        <p:tgtEl>
                                          <p:spTgt spid="31"/>
                                        </p:tgtEl>
                                      </p:cBhvr>
                                    </p:animEffect>
                                  </p:childTnLst>
                                </p:cTn>
                              </p:par>
                            </p:childTnLst>
                          </p:cTn>
                        </p:par>
                        <p:par>
                          <p:cTn id="17" fill="hold">
                            <p:stCondLst>
                              <p:cond delay="500"/>
                            </p:stCondLst>
                            <p:childTnLst>
                              <p:par>
                                <p:cTn id="18" presetID="22" presetClass="entr" presetSubtype="1" fill="hold" grpId="0"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up)">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39"/>
                                        </p:tgtEl>
                                        <p:attrNameLst>
                                          <p:attrName>style.visibility</p:attrName>
                                        </p:attrNameLst>
                                      </p:cBhvr>
                                      <p:to>
                                        <p:strVal val="visible"/>
                                      </p:to>
                                    </p:set>
                                    <p:animEffect transition="in" filter="wipe(up)">
                                      <p:cBhvr>
                                        <p:cTn id="25" dur="500"/>
                                        <p:tgtEl>
                                          <p:spTgt spid="39"/>
                                        </p:tgtEl>
                                      </p:cBhvr>
                                    </p:animEffect>
                                  </p:childTnLst>
                                </p:cTn>
                              </p:par>
                            </p:childTnLst>
                          </p:cTn>
                        </p:par>
                        <p:par>
                          <p:cTn id="26" fill="hold">
                            <p:stCondLst>
                              <p:cond delay="500"/>
                            </p:stCondLst>
                            <p:childTnLst>
                              <p:par>
                                <p:cTn id="27" presetID="22" presetClass="entr" presetSubtype="1" fill="hold" grpId="0"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up)">
                                      <p:cBhvr>
                                        <p:cTn id="29" dur="5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nodeType="click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wipe(up)">
                                      <p:cBhvr>
                                        <p:cTn id="34" dur="500"/>
                                        <p:tgtEl>
                                          <p:spTgt spid="22"/>
                                        </p:tgtEl>
                                      </p:cBhvr>
                                    </p:animEffect>
                                  </p:childTnLst>
                                </p:cTn>
                              </p:par>
                            </p:childTnLst>
                          </p:cTn>
                        </p:par>
                        <p:par>
                          <p:cTn id="35" fill="hold">
                            <p:stCondLst>
                              <p:cond delay="500"/>
                            </p:stCondLst>
                            <p:childTnLst>
                              <p:par>
                                <p:cTn id="36" presetID="22" presetClass="entr" presetSubtype="1" fill="hold" grpId="0" nodeType="after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wipe(up)">
                                      <p:cBhvr>
                                        <p:cTn id="38" dur="500"/>
                                        <p:tgtEl>
                                          <p:spTgt spid="21"/>
                                        </p:tgtEl>
                                      </p:cBhvr>
                                    </p:animEffect>
                                  </p:childTnLst>
                                </p:cTn>
                              </p:par>
                            </p:childTnLst>
                          </p:cTn>
                        </p:par>
                        <p:par>
                          <p:cTn id="39" fill="hold">
                            <p:stCondLst>
                              <p:cond delay="1000"/>
                            </p:stCondLst>
                            <p:childTnLst>
                              <p:par>
                                <p:cTn id="40" presetID="10" presetClass="entr" presetSubtype="0" fill="hold" nodeType="afterEffect">
                                  <p:stCondLst>
                                    <p:cond delay="0"/>
                                  </p:stCondLst>
                                  <p:childTnLst>
                                    <p:set>
                                      <p:cBhvr>
                                        <p:cTn id="41" dur="1" fill="hold">
                                          <p:stCondLst>
                                            <p:cond delay="0"/>
                                          </p:stCondLst>
                                        </p:cTn>
                                        <p:tgtEl>
                                          <p:spTgt spid="40">
                                            <p:txEl>
                                              <p:pRg st="0" end="0"/>
                                            </p:txEl>
                                          </p:spTgt>
                                        </p:tgtEl>
                                        <p:attrNameLst>
                                          <p:attrName>style.visibility</p:attrName>
                                        </p:attrNameLst>
                                      </p:cBhvr>
                                      <p:to>
                                        <p:strVal val="visible"/>
                                      </p:to>
                                    </p:set>
                                    <p:animEffect transition="in" filter="fade">
                                      <p:cBhvr>
                                        <p:cTn id="42" dur="500"/>
                                        <p:tgtEl>
                                          <p:spTgt spid="4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6" grpId="0" animBg="1"/>
      <p:bldP spid="19" grpId="0" animBg="1"/>
      <p:bldP spid="2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533400"/>
          </a:xfrm>
        </p:spPr>
        <p:txBody>
          <a:bodyPr>
            <a:noAutofit/>
          </a:bodyPr>
          <a:lstStyle/>
          <a:p>
            <a:pPr marL="0" indent="0" algn="ctr">
              <a:buNone/>
            </a:pPr>
            <a:r>
              <a:rPr lang="en-US" sz="2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CÁC BƯỚC XÂY DỰNG ND-HĐ NĂM HỌC</a:t>
            </a:r>
            <a:endParaRPr lang="en-US" sz="24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Rounded Rectangle 3"/>
          <p:cNvSpPr/>
          <p:nvPr/>
        </p:nvSpPr>
        <p:spPr>
          <a:xfrm>
            <a:off x="2362200" y="609600"/>
            <a:ext cx="6553200" cy="914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vi-VN" b="1" dirty="0">
                <a:latin typeface="Times New Roman" pitchFamily="18" charset="0"/>
              </a:rPr>
              <a:t>Căn cứ vào dự kiến nội dung năm, giáo viên ưu tiện chọn nội dung, hoạt động học, hoạt động khác cho tuần tổ chức sự kiện, chủ đề trọng tâm trong tháng.</a:t>
            </a:r>
            <a:endParaRPr lang="en-US" b="1" dirty="0">
              <a:latin typeface="Times New Roman" pitchFamily="18" charset="0"/>
            </a:endParaRPr>
          </a:p>
        </p:txBody>
      </p:sp>
      <p:sp>
        <p:nvSpPr>
          <p:cNvPr id="5" name="Rounded Rectangle 4"/>
          <p:cNvSpPr/>
          <p:nvPr/>
        </p:nvSpPr>
        <p:spPr>
          <a:xfrm>
            <a:off x="2362200" y="1676400"/>
            <a:ext cx="6553200" cy="106679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vi-VN" b="1" dirty="0">
                <a:latin typeface="Times New Roman" pitchFamily="18" charset="0"/>
              </a:rPr>
              <a:t>Tiếp tục chọn các hoạt động học, hoạt động khác có nội dung liên quan đến sự kiện, chủ đề vào các tuần khác trong tháng.</a:t>
            </a:r>
            <a:endParaRPr lang="en-US" b="1" dirty="0">
              <a:latin typeface="Times New Roman" pitchFamily="18" charset="0"/>
            </a:endParaRPr>
          </a:p>
        </p:txBody>
      </p:sp>
      <p:sp>
        <p:nvSpPr>
          <p:cNvPr id="7" name="Rounded Rectangle 6"/>
          <p:cNvSpPr/>
          <p:nvPr/>
        </p:nvSpPr>
        <p:spPr>
          <a:xfrm>
            <a:off x="2365045" y="2895600"/>
            <a:ext cx="6575453" cy="914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vi-VN" b="1" dirty="0">
                <a:latin typeface="Times New Roman" pitchFamily="18" charset="0"/>
              </a:rPr>
              <a:t>Nội dung còn lại là những nội dung không có sự liên quan đến chủ đề, sự kiện sắp xếp vào kế hoạch tháng để thực hiện, đảm bảo đạt được mục tiêu của tháng.</a:t>
            </a:r>
            <a:endParaRPr lang="en-US" b="1" dirty="0">
              <a:latin typeface="Times New Roman" pitchFamily="18" charset="0"/>
            </a:endParaRPr>
          </a:p>
        </p:txBody>
      </p:sp>
      <p:sp>
        <p:nvSpPr>
          <p:cNvPr id="8" name="Rounded Rectangle 7"/>
          <p:cNvSpPr/>
          <p:nvPr/>
        </p:nvSpPr>
        <p:spPr>
          <a:xfrm>
            <a:off x="2365045" y="3962400"/>
            <a:ext cx="6575453" cy="1219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vi-VN" b="1" dirty="0">
                <a:latin typeface="Times New Roman" pitchFamily="18" charset="0"/>
              </a:rPr>
              <a:t>Căn cứ vào nội dung hoạt động trong tháng, GV lựa chọn các chỉ số tương ứng trong bộ chuẩn PTTENT và chỉ số đánh giá các độ tuổi khác để đánh giá trẻ.</a:t>
            </a:r>
            <a:endParaRPr lang="en-US" b="1" dirty="0">
              <a:latin typeface="Times New Roman" pitchFamily="18" charset="0"/>
            </a:endParaRPr>
          </a:p>
        </p:txBody>
      </p:sp>
      <p:sp>
        <p:nvSpPr>
          <p:cNvPr id="9" name="Rounded Rectangle 8"/>
          <p:cNvSpPr/>
          <p:nvPr/>
        </p:nvSpPr>
        <p:spPr>
          <a:xfrm>
            <a:off x="228600" y="685800"/>
            <a:ext cx="1066800" cy="762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1</a:t>
            </a:r>
            <a:endParaRPr lang="en-US" sz="2000" b="1" dirty="0">
              <a:latin typeface="Times New Roman" pitchFamily="18" charset="0"/>
              <a:cs typeface="Times New Roman" pitchFamily="18" charset="0"/>
            </a:endParaRPr>
          </a:p>
        </p:txBody>
      </p:sp>
      <p:sp>
        <p:nvSpPr>
          <p:cNvPr id="17" name="Rounded Rectangle 16"/>
          <p:cNvSpPr/>
          <p:nvPr/>
        </p:nvSpPr>
        <p:spPr>
          <a:xfrm>
            <a:off x="233516" y="1752600"/>
            <a:ext cx="1066800" cy="914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2</a:t>
            </a:r>
            <a:endParaRPr lang="en-US" sz="2000" b="1" dirty="0">
              <a:latin typeface="Times New Roman" pitchFamily="18" charset="0"/>
              <a:cs typeface="Times New Roman" pitchFamily="18" charset="0"/>
            </a:endParaRPr>
          </a:p>
        </p:txBody>
      </p:sp>
      <p:sp>
        <p:nvSpPr>
          <p:cNvPr id="18" name="Rounded Rectangle 17"/>
          <p:cNvSpPr/>
          <p:nvPr/>
        </p:nvSpPr>
        <p:spPr>
          <a:xfrm>
            <a:off x="233516" y="2895600"/>
            <a:ext cx="1066800" cy="914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3</a:t>
            </a:r>
            <a:endParaRPr lang="en-US" sz="2000" b="1" dirty="0">
              <a:latin typeface="Times New Roman" pitchFamily="18" charset="0"/>
              <a:cs typeface="Times New Roman" pitchFamily="18" charset="0"/>
            </a:endParaRPr>
          </a:p>
        </p:txBody>
      </p:sp>
      <p:sp>
        <p:nvSpPr>
          <p:cNvPr id="19" name="Rounded Rectangle 18"/>
          <p:cNvSpPr/>
          <p:nvPr/>
        </p:nvSpPr>
        <p:spPr>
          <a:xfrm>
            <a:off x="233516" y="4191000"/>
            <a:ext cx="1066800" cy="914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4</a:t>
            </a:r>
            <a:endParaRPr lang="en-US" sz="2000" b="1" dirty="0">
              <a:latin typeface="Times New Roman" pitchFamily="18" charset="0"/>
              <a:cs typeface="Times New Roman" pitchFamily="18" charset="0"/>
            </a:endParaRPr>
          </a:p>
        </p:txBody>
      </p:sp>
      <p:cxnSp>
        <p:nvCxnSpPr>
          <p:cNvPr id="21" name="Straight Arrow Connector 20"/>
          <p:cNvCxnSpPr>
            <a:stCxn id="9" idx="3"/>
            <a:endCxn id="4" idx="1"/>
          </p:cNvCxnSpPr>
          <p:nvPr/>
        </p:nvCxnSpPr>
        <p:spPr>
          <a:xfrm>
            <a:off x="1295400" y="10668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1300316" y="21336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1300316" y="33528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1295400" y="46482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9" idx="2"/>
            <a:endCxn id="17" idx="0"/>
          </p:cNvCxnSpPr>
          <p:nvPr/>
        </p:nvCxnSpPr>
        <p:spPr>
          <a:xfrm>
            <a:off x="762000" y="1447800"/>
            <a:ext cx="4916" cy="3048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7" idx="2"/>
            <a:endCxn id="18" idx="0"/>
          </p:cNvCxnSpPr>
          <p:nvPr/>
        </p:nvCxnSpPr>
        <p:spPr>
          <a:xfrm>
            <a:off x="766916" y="2667000"/>
            <a:ext cx="0" cy="228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8" idx="2"/>
            <a:endCxn id="19" idx="0"/>
          </p:cNvCxnSpPr>
          <p:nvPr/>
        </p:nvCxnSpPr>
        <p:spPr>
          <a:xfrm>
            <a:off x="766916" y="3810000"/>
            <a:ext cx="0" cy="381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2360129" y="5334000"/>
            <a:ext cx="6575453" cy="1219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vi-VN" b="1" dirty="0">
                <a:latin typeface="Times New Roman" pitchFamily="18" charset="0"/>
              </a:rPr>
              <a:t>Cuối tháng giáo viên đánh giá kết quả thực hiện kế hoạch tháng, chỉ số và các mục tiêu khác để </a:t>
            </a:r>
            <a:r>
              <a:rPr lang="vi-VN" b="1" i="1" dirty="0">
                <a:latin typeface="Times New Roman" pitchFamily="18" charset="0"/>
              </a:rPr>
              <a:t>điều chỉnh kế hoạch cho những tháng tiếp theo.</a:t>
            </a:r>
            <a:endParaRPr lang="en-US" b="1" dirty="0">
              <a:latin typeface="Times New Roman" pitchFamily="18" charset="0"/>
            </a:endParaRPr>
          </a:p>
        </p:txBody>
      </p:sp>
      <p:sp>
        <p:nvSpPr>
          <p:cNvPr id="25" name="Rounded Rectangle 24"/>
          <p:cNvSpPr/>
          <p:nvPr/>
        </p:nvSpPr>
        <p:spPr>
          <a:xfrm>
            <a:off x="228600" y="5486400"/>
            <a:ext cx="1066800" cy="9144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000" b="1" dirty="0" smtClean="0">
                <a:latin typeface="Times New Roman" pitchFamily="18" charset="0"/>
                <a:cs typeface="Times New Roman" pitchFamily="18" charset="0"/>
              </a:rPr>
              <a:t>Bước 5</a:t>
            </a:r>
            <a:endParaRPr lang="en-US" sz="2000" b="1" dirty="0">
              <a:latin typeface="Times New Roman" pitchFamily="18" charset="0"/>
              <a:cs typeface="Times New Roman" pitchFamily="18" charset="0"/>
            </a:endParaRPr>
          </a:p>
        </p:txBody>
      </p:sp>
      <p:cxnSp>
        <p:nvCxnSpPr>
          <p:cNvPr id="26" name="Straight Arrow Connector 25"/>
          <p:cNvCxnSpPr/>
          <p:nvPr/>
        </p:nvCxnSpPr>
        <p:spPr>
          <a:xfrm>
            <a:off x="1290484" y="5943600"/>
            <a:ext cx="10668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9" idx="2"/>
            <a:endCxn id="25" idx="0"/>
          </p:cNvCxnSpPr>
          <p:nvPr/>
        </p:nvCxnSpPr>
        <p:spPr>
          <a:xfrm flipH="1">
            <a:off x="762000" y="5105400"/>
            <a:ext cx="4916" cy="381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2228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500"/>
                            </p:stCondLst>
                            <p:childTnLst>
                              <p:par>
                                <p:cTn id="15" presetID="22" presetClass="entr" presetSubtype="8" fill="hold" nodeType="after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left)">
                                      <p:cBhvr>
                                        <p:cTn id="17" dur="500"/>
                                        <p:tgtEl>
                                          <p:spTgt spid="21"/>
                                        </p:tgtEl>
                                      </p:cBhvr>
                                    </p:animEffect>
                                  </p:childTnLst>
                                </p:cTn>
                              </p:par>
                            </p:childTnLst>
                          </p:cTn>
                        </p:par>
                        <p:par>
                          <p:cTn id="18" fill="hold">
                            <p:stCondLst>
                              <p:cond delay="1000"/>
                            </p:stCondLst>
                            <p:childTnLst>
                              <p:par>
                                <p:cTn id="19" presetID="22" presetClass="entr" presetSubtype="8" fill="hold" grpId="0"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left)">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wipe(up)">
                                      <p:cBhvr>
                                        <p:cTn id="26" dur="500"/>
                                        <p:tgtEl>
                                          <p:spTgt spid="28"/>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wipe(left)">
                                      <p:cBhvr>
                                        <p:cTn id="30" dur="500"/>
                                        <p:tgtEl>
                                          <p:spTgt spid="17"/>
                                        </p:tgtEl>
                                      </p:cBhvr>
                                    </p:animEffect>
                                  </p:childTnLst>
                                </p:cTn>
                              </p:par>
                            </p:childTnLst>
                          </p:cTn>
                        </p:par>
                        <p:par>
                          <p:cTn id="31" fill="hold">
                            <p:stCondLst>
                              <p:cond delay="1000"/>
                            </p:stCondLst>
                            <p:childTnLst>
                              <p:par>
                                <p:cTn id="32" presetID="22" presetClass="entr" presetSubtype="8" fill="hold" nodeType="after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wipe(left)">
                                      <p:cBhvr>
                                        <p:cTn id="34" dur="500"/>
                                        <p:tgtEl>
                                          <p:spTgt spid="22"/>
                                        </p:tgtEl>
                                      </p:cBhvr>
                                    </p:animEffect>
                                  </p:childTnLst>
                                </p:cTn>
                              </p:par>
                            </p:childTnLst>
                          </p:cTn>
                        </p:par>
                        <p:par>
                          <p:cTn id="35" fill="hold">
                            <p:stCondLst>
                              <p:cond delay="1500"/>
                            </p:stCondLst>
                            <p:childTnLst>
                              <p:par>
                                <p:cTn id="36" presetID="22" presetClass="entr" presetSubtype="8" fill="hold" grpId="0" nodeType="after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left)">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wipe(up)">
                                      <p:cBhvr>
                                        <p:cTn id="43" dur="500"/>
                                        <p:tgtEl>
                                          <p:spTgt spid="33"/>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wipe(left)">
                                      <p:cBhvr>
                                        <p:cTn id="47" dur="500"/>
                                        <p:tgtEl>
                                          <p:spTgt spid="18"/>
                                        </p:tgtEl>
                                      </p:cBhvr>
                                    </p:animEffect>
                                  </p:childTnLst>
                                </p:cTn>
                              </p:par>
                            </p:childTnLst>
                          </p:cTn>
                        </p:par>
                        <p:par>
                          <p:cTn id="48" fill="hold">
                            <p:stCondLst>
                              <p:cond delay="1000"/>
                            </p:stCondLst>
                            <p:childTnLst>
                              <p:par>
                                <p:cTn id="49" presetID="22" presetClass="entr" presetSubtype="8"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wipe(left)">
                                      <p:cBhvr>
                                        <p:cTn id="51" dur="500"/>
                                        <p:tgtEl>
                                          <p:spTgt spid="23"/>
                                        </p:tgtEl>
                                      </p:cBhvr>
                                    </p:animEffect>
                                  </p:childTnLst>
                                </p:cTn>
                              </p:par>
                            </p:childTnLst>
                          </p:cTn>
                        </p:par>
                        <p:par>
                          <p:cTn id="52" fill="hold">
                            <p:stCondLst>
                              <p:cond delay="1500"/>
                            </p:stCondLst>
                            <p:childTnLst>
                              <p:par>
                                <p:cTn id="53" presetID="22" presetClass="entr" presetSubtype="8" fill="hold" grpId="0" nodeType="after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wipe(left)">
                                      <p:cBhvr>
                                        <p:cTn id="55" dur="500"/>
                                        <p:tgtEl>
                                          <p:spTgt spid="7"/>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nodeType="clickEffect">
                                  <p:stCondLst>
                                    <p:cond delay="0"/>
                                  </p:stCondLst>
                                  <p:childTnLst>
                                    <p:set>
                                      <p:cBhvr>
                                        <p:cTn id="59" dur="1" fill="hold">
                                          <p:stCondLst>
                                            <p:cond delay="0"/>
                                          </p:stCondLst>
                                        </p:cTn>
                                        <p:tgtEl>
                                          <p:spTgt spid="35"/>
                                        </p:tgtEl>
                                        <p:attrNameLst>
                                          <p:attrName>style.visibility</p:attrName>
                                        </p:attrNameLst>
                                      </p:cBhvr>
                                      <p:to>
                                        <p:strVal val="visible"/>
                                      </p:to>
                                    </p:set>
                                    <p:animEffect transition="in" filter="wipe(up)">
                                      <p:cBhvr>
                                        <p:cTn id="60" dur="500"/>
                                        <p:tgtEl>
                                          <p:spTgt spid="35"/>
                                        </p:tgtEl>
                                      </p:cBhvr>
                                    </p:animEffect>
                                  </p:childTnLst>
                                </p:cTn>
                              </p:par>
                            </p:childTnLst>
                          </p:cTn>
                        </p:par>
                        <p:par>
                          <p:cTn id="61" fill="hold">
                            <p:stCondLst>
                              <p:cond delay="500"/>
                            </p:stCondLst>
                            <p:childTnLst>
                              <p:par>
                                <p:cTn id="62" presetID="22" presetClass="entr" presetSubtype="8" fill="hold" grpId="0" nodeType="after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wipe(left)">
                                      <p:cBhvr>
                                        <p:cTn id="64" dur="500"/>
                                        <p:tgtEl>
                                          <p:spTgt spid="19"/>
                                        </p:tgtEl>
                                      </p:cBhvr>
                                    </p:animEffect>
                                  </p:childTnLst>
                                </p:cTn>
                              </p:par>
                            </p:childTnLst>
                          </p:cTn>
                        </p:par>
                        <p:par>
                          <p:cTn id="65" fill="hold">
                            <p:stCondLst>
                              <p:cond delay="1000"/>
                            </p:stCondLst>
                            <p:childTnLst>
                              <p:par>
                                <p:cTn id="66" presetID="22" presetClass="entr" presetSubtype="8" fill="hold" nodeType="afterEffect">
                                  <p:stCondLst>
                                    <p:cond delay="0"/>
                                  </p:stCondLst>
                                  <p:childTnLst>
                                    <p:set>
                                      <p:cBhvr>
                                        <p:cTn id="67" dur="1" fill="hold">
                                          <p:stCondLst>
                                            <p:cond delay="0"/>
                                          </p:stCondLst>
                                        </p:cTn>
                                        <p:tgtEl>
                                          <p:spTgt spid="24"/>
                                        </p:tgtEl>
                                        <p:attrNameLst>
                                          <p:attrName>style.visibility</p:attrName>
                                        </p:attrNameLst>
                                      </p:cBhvr>
                                      <p:to>
                                        <p:strVal val="visible"/>
                                      </p:to>
                                    </p:set>
                                    <p:animEffect transition="in" filter="wipe(left)">
                                      <p:cBhvr>
                                        <p:cTn id="68" dur="500"/>
                                        <p:tgtEl>
                                          <p:spTgt spid="24"/>
                                        </p:tgtEl>
                                      </p:cBhvr>
                                    </p:animEffect>
                                  </p:childTnLst>
                                </p:cTn>
                              </p:par>
                            </p:childTnLst>
                          </p:cTn>
                        </p:par>
                        <p:par>
                          <p:cTn id="69" fill="hold">
                            <p:stCondLst>
                              <p:cond delay="1500"/>
                            </p:stCondLst>
                            <p:childTnLst>
                              <p:par>
                                <p:cTn id="70" presetID="22" presetClass="entr" presetSubtype="8" fill="hold" grpId="0" nodeType="after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wipe(left)">
                                      <p:cBhvr>
                                        <p:cTn id="72" dur="500"/>
                                        <p:tgtEl>
                                          <p:spTgt spid="8"/>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1" fill="hold" nodeType="clickEffect">
                                  <p:stCondLst>
                                    <p:cond delay="0"/>
                                  </p:stCondLst>
                                  <p:childTnLst>
                                    <p:set>
                                      <p:cBhvr>
                                        <p:cTn id="76" dur="1" fill="hold">
                                          <p:stCondLst>
                                            <p:cond delay="0"/>
                                          </p:stCondLst>
                                        </p:cTn>
                                        <p:tgtEl>
                                          <p:spTgt spid="27"/>
                                        </p:tgtEl>
                                        <p:attrNameLst>
                                          <p:attrName>style.visibility</p:attrName>
                                        </p:attrNameLst>
                                      </p:cBhvr>
                                      <p:to>
                                        <p:strVal val="visible"/>
                                      </p:to>
                                    </p:set>
                                    <p:animEffect transition="in" filter="wipe(up)">
                                      <p:cBhvr>
                                        <p:cTn id="77" dur="500"/>
                                        <p:tgtEl>
                                          <p:spTgt spid="27"/>
                                        </p:tgtEl>
                                      </p:cBhvr>
                                    </p:animEffect>
                                  </p:childTnLst>
                                </p:cTn>
                              </p:par>
                            </p:childTnLst>
                          </p:cTn>
                        </p:par>
                        <p:par>
                          <p:cTn id="78" fill="hold">
                            <p:stCondLst>
                              <p:cond delay="500"/>
                            </p:stCondLst>
                            <p:childTnLst>
                              <p:par>
                                <p:cTn id="79" presetID="22" presetClass="entr" presetSubtype="8" fill="hold" grpId="0" nodeType="afterEffect">
                                  <p:stCondLst>
                                    <p:cond delay="0"/>
                                  </p:stCondLst>
                                  <p:childTnLst>
                                    <p:set>
                                      <p:cBhvr>
                                        <p:cTn id="80" dur="1" fill="hold">
                                          <p:stCondLst>
                                            <p:cond delay="0"/>
                                          </p:stCondLst>
                                        </p:cTn>
                                        <p:tgtEl>
                                          <p:spTgt spid="25"/>
                                        </p:tgtEl>
                                        <p:attrNameLst>
                                          <p:attrName>style.visibility</p:attrName>
                                        </p:attrNameLst>
                                      </p:cBhvr>
                                      <p:to>
                                        <p:strVal val="visible"/>
                                      </p:to>
                                    </p:set>
                                    <p:animEffect transition="in" filter="wipe(left)">
                                      <p:cBhvr>
                                        <p:cTn id="81" dur="500"/>
                                        <p:tgtEl>
                                          <p:spTgt spid="25"/>
                                        </p:tgtEl>
                                      </p:cBhvr>
                                    </p:animEffect>
                                  </p:childTnLst>
                                </p:cTn>
                              </p:par>
                            </p:childTnLst>
                          </p:cTn>
                        </p:par>
                        <p:par>
                          <p:cTn id="82" fill="hold">
                            <p:stCondLst>
                              <p:cond delay="1000"/>
                            </p:stCondLst>
                            <p:childTnLst>
                              <p:par>
                                <p:cTn id="83" presetID="22" presetClass="entr" presetSubtype="8" fill="hold" nodeType="afterEffect">
                                  <p:stCondLst>
                                    <p:cond delay="0"/>
                                  </p:stCondLst>
                                  <p:childTnLst>
                                    <p:set>
                                      <p:cBhvr>
                                        <p:cTn id="84" dur="1" fill="hold">
                                          <p:stCondLst>
                                            <p:cond delay="0"/>
                                          </p:stCondLst>
                                        </p:cTn>
                                        <p:tgtEl>
                                          <p:spTgt spid="26"/>
                                        </p:tgtEl>
                                        <p:attrNameLst>
                                          <p:attrName>style.visibility</p:attrName>
                                        </p:attrNameLst>
                                      </p:cBhvr>
                                      <p:to>
                                        <p:strVal val="visible"/>
                                      </p:to>
                                    </p:set>
                                    <p:animEffect transition="in" filter="wipe(left)">
                                      <p:cBhvr>
                                        <p:cTn id="85" dur="500"/>
                                        <p:tgtEl>
                                          <p:spTgt spid="26"/>
                                        </p:tgtEl>
                                      </p:cBhvr>
                                    </p:animEffect>
                                  </p:childTnLst>
                                </p:cTn>
                              </p:par>
                            </p:childTnLst>
                          </p:cTn>
                        </p:par>
                        <p:par>
                          <p:cTn id="86" fill="hold">
                            <p:stCondLst>
                              <p:cond delay="1500"/>
                            </p:stCondLst>
                            <p:childTnLst>
                              <p:par>
                                <p:cTn id="87" presetID="22" presetClass="entr" presetSubtype="8" fill="hold" grpId="0" nodeType="afterEffect">
                                  <p:stCondLst>
                                    <p:cond delay="0"/>
                                  </p:stCondLst>
                                  <p:childTnLst>
                                    <p:set>
                                      <p:cBhvr>
                                        <p:cTn id="88" dur="1" fill="hold">
                                          <p:stCondLst>
                                            <p:cond delay="0"/>
                                          </p:stCondLst>
                                        </p:cTn>
                                        <p:tgtEl>
                                          <p:spTgt spid="20"/>
                                        </p:tgtEl>
                                        <p:attrNameLst>
                                          <p:attrName>style.visibility</p:attrName>
                                        </p:attrNameLst>
                                      </p:cBhvr>
                                      <p:to>
                                        <p:strVal val="visible"/>
                                      </p:to>
                                    </p:set>
                                    <p:animEffect transition="in" filter="wipe(left)">
                                      <p:cBhvr>
                                        <p:cTn id="8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7" grpId="0" animBg="1"/>
      <p:bldP spid="8" grpId="0" animBg="1"/>
      <p:bldP spid="9" grpId="0" animBg="1"/>
      <p:bldP spid="17" grpId="0" animBg="1"/>
      <p:bldP spid="18" grpId="0" animBg="1"/>
      <p:bldP spid="19" grpId="0" animBg="1"/>
      <p:bldP spid="20" grpId="0" animBg="1"/>
      <p:bldP spid="2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458200" cy="6324600"/>
          </a:xfrm>
        </p:spPr>
        <p:txBody>
          <a:bodyPr>
            <a:noAutofit/>
          </a:bodyPr>
          <a:lstStyle/>
          <a:p>
            <a:pPr algn="just">
              <a:buFont typeface="Wingdings" pitchFamily="2" charset="2"/>
              <a:buChar char="v"/>
            </a:pPr>
            <a:r>
              <a:rPr lang="vi-VN" sz="2400" b="1" i="1" dirty="0" smtClean="0">
                <a:solidFill>
                  <a:srgbClr val="FF0000"/>
                </a:solidFill>
                <a:latin typeface="Times New Roman" pitchFamily="18" charset="0"/>
              </a:rPr>
              <a:t>Lưu </a:t>
            </a:r>
            <a:r>
              <a:rPr lang="vi-VN" sz="2400" b="1" i="1" dirty="0">
                <a:solidFill>
                  <a:srgbClr val="FF0000"/>
                </a:solidFill>
                <a:latin typeface="Times New Roman" pitchFamily="18" charset="0"/>
              </a:rPr>
              <a:t>ý:</a:t>
            </a:r>
            <a:endParaRPr lang="en-US" sz="2400" dirty="0">
              <a:solidFill>
                <a:srgbClr val="FF0000"/>
              </a:solidFill>
              <a:latin typeface="Times New Roman" pitchFamily="18" charset="0"/>
            </a:endParaRPr>
          </a:p>
          <a:p>
            <a:pPr algn="just"/>
            <a:r>
              <a:rPr lang="vi-VN" sz="2400" dirty="0" smtClean="0">
                <a:solidFill>
                  <a:srgbClr val="FF0000"/>
                </a:solidFill>
                <a:latin typeface="Times New Roman" pitchFamily="18" charset="0"/>
              </a:rPr>
              <a:t>Trong </a:t>
            </a:r>
            <a:r>
              <a:rPr lang="vi-VN" sz="2400" dirty="0">
                <a:solidFill>
                  <a:srgbClr val="FF0000"/>
                </a:solidFill>
                <a:latin typeface="Times New Roman" pitchFamily="18" charset="0"/>
              </a:rPr>
              <a:t>1 tuần BGH có thể quy định thay thế hoạt động góc, hoạt động ngoài trời từ 1- 2 lần bằng tổ chức các hoạt động giao lưu thể thao, trò chơi phát triển vận động theo hình thức thi đua, thi đấu giữa tổ- tổ, lớp - lớp, hoặc lao động vườn trường, tham quan trải nghiệm ở khu vực gần trường. Bắt buộc mỗi lớp, mỗi tuần phải có hoạt động lao động, vệ sinh đồ dùng đồ chơi, vệ sinh phòng nhóm lớp.</a:t>
            </a:r>
            <a:endParaRPr lang="en-US" sz="2400" dirty="0">
              <a:solidFill>
                <a:srgbClr val="FF0000"/>
              </a:solidFill>
              <a:latin typeface="Times New Roman" pitchFamily="18" charset="0"/>
            </a:endParaRPr>
          </a:p>
          <a:p>
            <a:pPr algn="just"/>
            <a:r>
              <a:rPr lang="vi-VN" sz="2400" dirty="0" smtClean="0">
                <a:solidFill>
                  <a:srgbClr val="FF0000"/>
                </a:solidFill>
                <a:latin typeface="Times New Roman" pitchFamily="18" charset="0"/>
              </a:rPr>
              <a:t>Khuyến </a:t>
            </a:r>
            <a:r>
              <a:rPr lang="vi-VN" sz="2400" dirty="0">
                <a:solidFill>
                  <a:srgbClr val="FF0000"/>
                </a:solidFill>
                <a:latin typeface="Times New Roman" pitchFamily="18" charset="0"/>
              </a:rPr>
              <a:t>khích GV tăng cường cho trẻ vận động thể dục, trò chơi, </a:t>
            </a:r>
            <a:r>
              <a:rPr lang="vi-VN" sz="2400" dirty="0" smtClean="0">
                <a:solidFill>
                  <a:srgbClr val="FF0000"/>
                </a:solidFill>
                <a:latin typeface="Times New Roman" pitchFamily="18" charset="0"/>
              </a:rPr>
              <a:t>dan</a:t>
            </a:r>
            <a:r>
              <a:rPr lang="en-US" sz="2400" dirty="0" smtClean="0">
                <a:solidFill>
                  <a:srgbClr val="FF0000"/>
                </a:solidFill>
                <a:latin typeface="Times New Roman" pitchFamily="18" charset="0"/>
              </a:rPr>
              <a:t>ce</a:t>
            </a:r>
            <a:r>
              <a:rPr lang="vi-VN" sz="2400" dirty="0" smtClean="0">
                <a:solidFill>
                  <a:srgbClr val="FF0000"/>
                </a:solidFill>
                <a:latin typeface="Times New Roman" pitchFamily="18" charset="0"/>
              </a:rPr>
              <a:t>sport</a:t>
            </a:r>
            <a:r>
              <a:rPr lang="vi-VN" sz="2400" dirty="0">
                <a:solidFill>
                  <a:srgbClr val="FF0000"/>
                </a:solidFill>
                <a:latin typeface="Times New Roman" pitchFamily="18" charset="0"/>
              </a:rPr>
              <a:t>, dân vũ ... giúp trẻ phát triển tố chất nhanh, mạnh, bền, khéo.</a:t>
            </a:r>
            <a:endParaRPr lang="en-US" sz="2400" dirty="0">
              <a:solidFill>
                <a:srgbClr val="FF0000"/>
              </a:solidFill>
              <a:latin typeface="Times New Roman" pitchFamily="18" charset="0"/>
            </a:endParaRPr>
          </a:p>
        </p:txBody>
      </p:sp>
    </p:spTree>
    <p:extLst>
      <p:ext uri="{BB962C8B-B14F-4D97-AF65-F5344CB8AC3E}">
        <p14:creationId xmlns:p14="http://schemas.microsoft.com/office/powerpoint/2010/main" val="2883088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458200" cy="6324600"/>
          </a:xfrm>
        </p:spPr>
        <p:txBody>
          <a:bodyPr>
            <a:noAutofit/>
          </a:bodyPr>
          <a:lstStyle/>
          <a:p>
            <a:pPr marL="0" indent="0">
              <a:buNone/>
            </a:pPr>
            <a:r>
              <a:rPr lang="vi-VN" sz="2000" b="1" dirty="0">
                <a:latin typeface="Times New Roman" pitchFamily="18" charset="0"/>
              </a:rPr>
              <a:t>VÍ DỤ 4: </a:t>
            </a:r>
            <a:r>
              <a:rPr lang="vi-VN" sz="2000" b="1" dirty="0" smtClean="0">
                <a:latin typeface="Times New Roman" pitchFamily="18" charset="0"/>
              </a:rPr>
              <a:t>KẾ </a:t>
            </a:r>
            <a:r>
              <a:rPr lang="vi-VN" sz="2000" b="1" dirty="0">
                <a:latin typeface="Times New Roman" pitchFamily="18" charset="0"/>
              </a:rPr>
              <a:t>HOẠCH GIÁO DỤC THÁNG</a:t>
            </a:r>
            <a:endParaRPr lang="en-US" sz="2000" dirty="0">
              <a:latin typeface="Times New Roman" pitchFamily="18" charset="0"/>
            </a:endParaRPr>
          </a:p>
          <a:p>
            <a:pPr marL="0" indent="0" algn="ctr">
              <a:buNone/>
            </a:pPr>
            <a:r>
              <a:rPr lang="vi-VN" sz="2000" dirty="0">
                <a:latin typeface="Times New Roman" pitchFamily="18" charset="0"/>
              </a:rPr>
              <a:t>KẾ HOẠCH </a:t>
            </a:r>
            <a:r>
              <a:rPr lang="en-US" sz="2000" dirty="0">
                <a:latin typeface="Times New Roman" pitchFamily="18" charset="0"/>
              </a:rPr>
              <a:t>GD</a:t>
            </a:r>
            <a:r>
              <a:rPr lang="vi-VN" sz="2000" dirty="0">
                <a:latin typeface="Times New Roman" pitchFamily="18" charset="0"/>
              </a:rPr>
              <a:t> THÁNG 9/2016 -LỨA TUỔI NHÀ TRẺ 24 - 36 THÁNG</a:t>
            </a:r>
            <a:endParaRPr lang="en-US" sz="2000" dirty="0">
              <a:latin typeface="Times New Roman" pitchFamily="18" charset="0"/>
            </a:endParaRPr>
          </a:p>
          <a:p>
            <a:pPr marL="0" indent="0" algn="ctr">
              <a:buNone/>
            </a:pPr>
            <a:r>
              <a:rPr lang="vi-VN" sz="2000" dirty="0">
                <a:latin typeface="Times New Roman" pitchFamily="18" charset="0"/>
              </a:rPr>
              <a:t>Tên giáo viên:................................</a:t>
            </a:r>
            <a:endParaRPr lang="en-US" sz="2000" dirty="0">
              <a:latin typeface="Times New Roman" pitchFamily="18" charset="0"/>
            </a:endParaRPr>
          </a:p>
          <a:p>
            <a:pPr marL="0" indent="0" algn="ctr">
              <a:buNone/>
            </a:pPr>
            <a:r>
              <a:rPr lang="vi-VN" sz="2000" i="1" dirty="0">
                <a:latin typeface="Times New Roman" pitchFamily="18" charset="0"/>
              </a:rPr>
              <a:t>(Trình bày khổ giấy ngang)</a:t>
            </a:r>
            <a:endParaRPr lang="en-US" sz="2000" i="1" dirty="0">
              <a:latin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583128478"/>
              </p:ext>
            </p:extLst>
          </p:nvPr>
        </p:nvGraphicFramePr>
        <p:xfrm>
          <a:off x="457200" y="1752600"/>
          <a:ext cx="8327993" cy="5015459"/>
        </p:xfrm>
        <a:graphic>
          <a:graphicData uri="http://schemas.openxmlformats.org/drawingml/2006/table">
            <a:tbl>
              <a:tblPr firstRow="1" firstCol="1" bandRow="1">
                <a:tableStyleId>{5C22544A-7EE6-4342-B048-85BDC9FD1C3A}</a:tableStyleId>
              </a:tblPr>
              <a:tblGrid>
                <a:gridCol w="762000"/>
                <a:gridCol w="762000"/>
                <a:gridCol w="1463040"/>
                <a:gridCol w="1463040"/>
                <a:gridCol w="1463040"/>
                <a:gridCol w="1463040"/>
                <a:gridCol w="951833"/>
              </a:tblGrid>
              <a:tr h="1169640">
                <a:tc gridSpan="2">
                  <a:txBody>
                    <a:bodyPr/>
                    <a:lstStyle/>
                    <a:p>
                      <a:pPr algn="ctr">
                        <a:spcBef>
                          <a:spcPts val="600"/>
                        </a:spcBef>
                        <a:spcAft>
                          <a:spcPts val="600"/>
                        </a:spcAft>
                      </a:pPr>
                      <a:r>
                        <a:rPr lang="vi-VN" sz="1800" dirty="0">
                          <a:solidFill>
                            <a:srgbClr val="FFFF00"/>
                          </a:solidFill>
                          <a:effectLst/>
                          <a:latin typeface="+mj-lt"/>
                        </a:rPr>
                        <a:t>Hoạt động</a:t>
                      </a:r>
                      <a:endParaRPr lang="en-US" sz="18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ctr">
                        <a:spcBef>
                          <a:spcPts val="600"/>
                        </a:spcBef>
                        <a:spcAft>
                          <a:spcPts val="600"/>
                        </a:spcAft>
                      </a:pPr>
                      <a:r>
                        <a:rPr lang="vi-VN" sz="1800" dirty="0">
                          <a:solidFill>
                            <a:srgbClr val="FFFF00"/>
                          </a:solidFill>
                          <a:effectLst/>
                          <a:latin typeface="+mj-lt"/>
                        </a:rPr>
                        <a:t>Tuần I</a:t>
                      </a:r>
                      <a:endParaRPr lang="en-US" sz="1800" dirty="0">
                        <a:solidFill>
                          <a:srgbClr val="FFFF00"/>
                        </a:solidFill>
                        <a:effectLst/>
                        <a:latin typeface="+mj-lt"/>
                      </a:endParaRPr>
                    </a:p>
                    <a:p>
                      <a:pPr algn="ctr">
                        <a:spcBef>
                          <a:spcPts val="600"/>
                        </a:spcBef>
                        <a:spcAft>
                          <a:spcPts val="600"/>
                        </a:spcAft>
                      </a:pPr>
                      <a:r>
                        <a:rPr lang="vi-VN" sz="1800" dirty="0">
                          <a:solidFill>
                            <a:srgbClr val="FFFF00"/>
                          </a:solidFill>
                          <a:effectLst/>
                          <a:latin typeface="+mj-lt"/>
                        </a:rPr>
                        <a:t>(Từ ngày.. đến ngày...)</a:t>
                      </a:r>
                      <a:endParaRPr lang="en-US" sz="18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solidFill>
                            <a:srgbClr val="FFFF00"/>
                          </a:solidFill>
                          <a:effectLst/>
                          <a:latin typeface="+mj-lt"/>
                        </a:rPr>
                        <a:t>Tuần II</a:t>
                      </a:r>
                      <a:endParaRPr lang="en-US" sz="1800" dirty="0">
                        <a:solidFill>
                          <a:srgbClr val="FFFF00"/>
                        </a:solidFill>
                        <a:effectLst/>
                        <a:latin typeface="+mj-lt"/>
                      </a:endParaRPr>
                    </a:p>
                    <a:p>
                      <a:pPr algn="ctr">
                        <a:spcBef>
                          <a:spcPts val="600"/>
                        </a:spcBef>
                        <a:spcAft>
                          <a:spcPts val="600"/>
                        </a:spcAft>
                      </a:pPr>
                      <a:r>
                        <a:rPr lang="vi-VN" sz="1800" dirty="0">
                          <a:solidFill>
                            <a:srgbClr val="FFFF00"/>
                          </a:solidFill>
                          <a:effectLst/>
                          <a:latin typeface="+mj-lt"/>
                        </a:rPr>
                        <a:t>(Từ ngày.. đến ngày...)</a:t>
                      </a:r>
                      <a:endParaRPr lang="en-US" sz="18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solidFill>
                            <a:srgbClr val="FFFF00"/>
                          </a:solidFill>
                          <a:effectLst/>
                          <a:latin typeface="+mj-lt"/>
                        </a:rPr>
                        <a:t>Tuần III</a:t>
                      </a:r>
                      <a:endParaRPr lang="en-US" sz="1800" dirty="0">
                        <a:solidFill>
                          <a:srgbClr val="FFFF00"/>
                        </a:solidFill>
                        <a:effectLst/>
                        <a:latin typeface="+mj-lt"/>
                      </a:endParaRPr>
                    </a:p>
                    <a:p>
                      <a:pPr algn="ctr">
                        <a:spcBef>
                          <a:spcPts val="600"/>
                        </a:spcBef>
                        <a:spcAft>
                          <a:spcPts val="600"/>
                        </a:spcAft>
                      </a:pPr>
                      <a:r>
                        <a:rPr lang="vi-VN" sz="1800" dirty="0">
                          <a:solidFill>
                            <a:srgbClr val="FFFF00"/>
                          </a:solidFill>
                          <a:effectLst/>
                          <a:latin typeface="+mj-lt"/>
                        </a:rPr>
                        <a:t>(Từ ngày.. đến ngày...)</a:t>
                      </a:r>
                      <a:endParaRPr lang="en-US" sz="18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solidFill>
                            <a:srgbClr val="FFFF00"/>
                          </a:solidFill>
                          <a:effectLst/>
                          <a:latin typeface="+mj-lt"/>
                        </a:rPr>
                        <a:t>Tuần IV</a:t>
                      </a:r>
                      <a:endParaRPr lang="en-US" sz="1800" dirty="0">
                        <a:solidFill>
                          <a:srgbClr val="FFFF00"/>
                        </a:solidFill>
                        <a:effectLst/>
                        <a:latin typeface="+mj-lt"/>
                      </a:endParaRPr>
                    </a:p>
                    <a:p>
                      <a:pPr algn="ctr">
                        <a:spcBef>
                          <a:spcPts val="600"/>
                        </a:spcBef>
                        <a:spcAft>
                          <a:spcPts val="600"/>
                        </a:spcAft>
                      </a:pPr>
                      <a:r>
                        <a:rPr lang="vi-VN" sz="1800" dirty="0">
                          <a:solidFill>
                            <a:srgbClr val="FFFF00"/>
                          </a:solidFill>
                          <a:effectLst/>
                          <a:latin typeface="+mj-lt"/>
                        </a:rPr>
                        <a:t>(Từ ngày.. đến ngày...)</a:t>
                      </a:r>
                      <a:endParaRPr lang="en-US" sz="18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solidFill>
                            <a:srgbClr val="FFFF00"/>
                          </a:solidFill>
                          <a:effectLst/>
                          <a:latin typeface="+mj-lt"/>
                        </a:rPr>
                        <a:t>Lưu ý</a:t>
                      </a:r>
                      <a:endParaRPr lang="en-US" sz="18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50419">
                <a:tc gridSpan="2">
                  <a:txBody>
                    <a:bodyPr/>
                    <a:lstStyle/>
                    <a:p>
                      <a:pPr algn="just">
                        <a:spcBef>
                          <a:spcPts val="600"/>
                        </a:spcBef>
                        <a:spcAft>
                          <a:spcPts val="600"/>
                        </a:spcAft>
                      </a:pPr>
                      <a:r>
                        <a:rPr lang="vi-VN" sz="1800" dirty="0">
                          <a:effectLst/>
                          <a:latin typeface="+mj-lt"/>
                        </a:rPr>
                        <a:t>Đón trẻ</a:t>
                      </a:r>
                      <a:endParaRPr lang="en-US" sz="18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pPr algn="just">
                        <a:spcBef>
                          <a:spcPts val="600"/>
                        </a:spcBef>
                        <a:spcAft>
                          <a:spcPts val="600"/>
                        </a:spcAft>
                      </a:pPr>
                      <a:r>
                        <a:rPr lang="vi-VN" sz="1800" dirty="0">
                          <a:effectLst/>
                          <a:latin typeface="+mj-lt"/>
                        </a:rPr>
                        <a:t>- Trò chuyện theo nhóm nhỏ: Hỏi trẻ về bản thân, sở thích và khả năng của mình như tên của cháu, cháu bao nhiêu tuổi...</a:t>
                      </a:r>
                      <a:endParaRPr lang="en-US" sz="18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spcBef>
                          <a:spcPts val="600"/>
                        </a:spcBef>
                        <a:spcAft>
                          <a:spcPts val="600"/>
                        </a:spcAft>
                      </a:pPr>
                      <a:r>
                        <a:rPr lang="vi-VN" sz="1800" dirty="0">
                          <a:effectLst/>
                          <a:latin typeface="+mj-lt"/>
                        </a:rPr>
                        <a:t> </a:t>
                      </a:r>
                      <a:endParaRPr lang="en-US" sz="18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7562">
                <a:tc gridSpan="2">
                  <a:txBody>
                    <a:bodyPr/>
                    <a:lstStyle/>
                    <a:p>
                      <a:pPr algn="just">
                        <a:spcBef>
                          <a:spcPts val="600"/>
                        </a:spcBef>
                        <a:spcAft>
                          <a:spcPts val="600"/>
                        </a:spcAft>
                      </a:pPr>
                      <a:r>
                        <a:rPr lang="vi-VN" sz="1800" dirty="0">
                          <a:effectLst/>
                          <a:latin typeface="+mj-lt"/>
                        </a:rPr>
                        <a:t>TD sáng</a:t>
                      </a:r>
                      <a:endParaRPr lang="en-US" sz="18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pPr algn="just">
                        <a:spcBef>
                          <a:spcPts val="600"/>
                        </a:spcBef>
                        <a:spcAft>
                          <a:spcPts val="600"/>
                        </a:spcAft>
                      </a:pPr>
                      <a:r>
                        <a:rPr lang="vi-VN" sz="1800" dirty="0">
                          <a:effectLst/>
                          <a:latin typeface="+mj-lt"/>
                        </a:rPr>
                        <a:t>- Tập 4- 5 động tác phát triển nhóm cơ: Hô hấp, cơ tay, cơ lưng bụng và chân...</a:t>
                      </a:r>
                      <a:endParaRPr lang="en-US" sz="18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76341">
                <a:tc rowSpan="5">
                  <a:txBody>
                    <a:bodyPr/>
                    <a:lstStyle/>
                    <a:p>
                      <a:pPr algn="ctr">
                        <a:spcBef>
                          <a:spcPts val="600"/>
                        </a:spcBef>
                        <a:spcAft>
                          <a:spcPts val="600"/>
                        </a:spcAft>
                      </a:pPr>
                      <a:r>
                        <a:rPr lang="vi-VN" sz="1800" dirty="0">
                          <a:effectLst/>
                          <a:latin typeface="+mj-lt"/>
                        </a:rPr>
                        <a:t>Chơi- tập có chủ định</a:t>
                      </a:r>
                      <a:endParaRPr lang="en-US" sz="18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effectLst/>
                          <a:latin typeface="+mj-lt"/>
                        </a:rPr>
                        <a:t>Thứ 2</a:t>
                      </a:r>
                      <a:endParaRPr lang="en-US" sz="18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Đi trong đường hẹp về nhà</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effectLst/>
                          <a:latin typeface="+mj-lt"/>
                        </a:rPr>
                        <a:t>Ném vào đích ngang</a:t>
                      </a:r>
                      <a:endParaRPr lang="en-US" sz="18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dirty="0">
                          <a:effectLst/>
                          <a:latin typeface="+mj-lt"/>
                        </a:rPr>
                        <a:t>3</a:t>
                      </a:r>
                      <a:endParaRPr lang="en-US" sz="18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dirty="0">
                          <a:effectLst/>
                          <a:latin typeface="+mj-lt"/>
                        </a:rPr>
                        <a:t>4</a:t>
                      </a:r>
                      <a:endParaRPr lang="en-US" sz="18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dirty="0">
                          <a:effectLst/>
                          <a:latin typeface="+mj-lt"/>
                        </a:rPr>
                        <a:t>5</a:t>
                      </a:r>
                      <a:endParaRPr lang="en-US" sz="18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dirty="0">
                          <a:effectLst/>
                          <a:latin typeface="+mj-lt"/>
                        </a:rPr>
                        <a:t>6</a:t>
                      </a:r>
                      <a:endParaRPr lang="en-US" sz="18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effectLst/>
                          <a:latin typeface="+mj-lt"/>
                        </a:rPr>
                        <a:t> </a:t>
                      </a:r>
                      <a:endParaRPr lang="en-US" sz="18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a:effectLst/>
                          <a:latin typeface="+mj-lt"/>
                        </a:rPr>
                        <a:t> </a:t>
                      </a:r>
                      <a:endParaRPr lang="en-US" sz="18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dirty="0">
                          <a:effectLst/>
                          <a:latin typeface="+mj-lt"/>
                        </a:rPr>
                        <a:t> </a:t>
                      </a:r>
                      <a:endParaRPr lang="en-US" sz="18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gridSpan="2">
                  <a:txBody>
                    <a:bodyPr/>
                    <a:lstStyle/>
                    <a:p>
                      <a:pPr marL="0" marR="0" indent="0" algn="ctr" defTabSz="914400" rtl="0" eaLnBrk="1" fontAlgn="auto" latinLnBrk="0" hangingPunct="1">
                        <a:lnSpc>
                          <a:spcPct val="100000"/>
                        </a:lnSpc>
                        <a:spcBef>
                          <a:spcPts val="600"/>
                        </a:spcBef>
                        <a:spcAft>
                          <a:spcPts val="600"/>
                        </a:spcAft>
                        <a:buClrTx/>
                        <a:buSzTx/>
                        <a:buFontTx/>
                        <a:buNone/>
                        <a:tabLst/>
                        <a:defRPr/>
                      </a:pPr>
                      <a:r>
                        <a:rPr lang="vi-VN" sz="1800" b="1" kern="1200" baseline="0" dirty="0" smtClean="0">
                          <a:solidFill>
                            <a:schemeClr val="lt1"/>
                          </a:solidFill>
                          <a:effectLst/>
                          <a:latin typeface="Times New Roman" pitchFamily="18" charset="0"/>
                          <a:ea typeface="+mn-ea"/>
                          <a:cs typeface="+mn-cs"/>
                        </a:rPr>
                        <a:t>Chơi tập ở các góc</a:t>
                      </a:r>
                      <a:endParaRPr lang="en-US" sz="1800" baseline="0" dirty="0" smtClean="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800" dirty="0">
                        <a:effectLst/>
                        <a:latin typeface="+mj-lt"/>
                        <a:ea typeface="Times New Roman"/>
                        <a:cs typeface="Times New Roman"/>
                      </a:endParaRPr>
                    </a:p>
                  </a:txBody>
                  <a:tcPr marL="36849" marR="36849" marT="0" marB="0" anchor="ctr"/>
                </a:tc>
                <a:tc gridSpan="4">
                  <a:txBody>
                    <a:bodyPr/>
                    <a:lstStyle/>
                    <a:p>
                      <a:pPr algn="just"/>
                      <a:r>
                        <a:rPr lang="vi-VN" sz="1800" kern="1200" baseline="0" dirty="0" smtClean="0">
                          <a:solidFill>
                            <a:schemeClr val="dk1"/>
                          </a:solidFill>
                          <a:effectLst/>
                          <a:latin typeface="Times New Roman" pitchFamily="18" charset="0"/>
                          <a:ea typeface="+mn-ea"/>
                          <a:cs typeface="+mn-cs"/>
                        </a:rPr>
                        <a:t>- Làm sách tranh (dán thêm những bộ phận còn thiếu vào khuôn mặt của bé)</a:t>
                      </a:r>
                      <a:endParaRPr lang="en-US" sz="1800" kern="1200" baseline="0" dirty="0" smtClean="0">
                        <a:solidFill>
                          <a:schemeClr val="dk1"/>
                        </a:solidFill>
                        <a:effectLst/>
                        <a:latin typeface="Times New Roman" pitchFamily="18" charset="0"/>
                        <a:ea typeface="+mn-ea"/>
                        <a:cs typeface="+mn-cs"/>
                      </a:endParaRPr>
                    </a:p>
                    <a:p>
                      <a:pPr algn="just"/>
                      <a:r>
                        <a:rPr lang="vi-VN" sz="1800" kern="1200" baseline="0" dirty="0" smtClean="0">
                          <a:solidFill>
                            <a:schemeClr val="dk1"/>
                          </a:solidFill>
                          <a:effectLst/>
                          <a:latin typeface="Times New Roman" pitchFamily="18" charset="0"/>
                          <a:ea typeface="+mn-ea"/>
                          <a:cs typeface="+mn-cs"/>
                        </a:rPr>
                        <a:t>- Trò chơi thao tác vai: “Ru em ngủ”, “Cho em ăn”...</a:t>
                      </a:r>
                      <a:endParaRPr lang="en-US" sz="1800" baseline="0" dirty="0" smtClean="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800" dirty="0">
                        <a:effectLst/>
                        <a:latin typeface="+mj-lt"/>
                        <a:ea typeface="Times New Roman"/>
                        <a:cs typeface="Times New Roman"/>
                      </a:endParaRPr>
                    </a:p>
                  </a:txBody>
                  <a:tcPr marL="36849" marR="36849" marT="0" marB="0"/>
                </a:tc>
                <a:tc hMerge="1">
                  <a:txBody>
                    <a:bodyPr/>
                    <a:lstStyle/>
                    <a:p>
                      <a:pPr algn="ctr">
                        <a:spcBef>
                          <a:spcPts val="600"/>
                        </a:spcBef>
                        <a:spcAft>
                          <a:spcPts val="600"/>
                        </a:spcAft>
                      </a:pPr>
                      <a:endParaRPr lang="en-US" sz="1800" dirty="0">
                        <a:effectLst/>
                        <a:latin typeface="+mj-lt"/>
                        <a:ea typeface="Times New Roman"/>
                        <a:cs typeface="Times New Roman"/>
                      </a:endParaRPr>
                    </a:p>
                  </a:txBody>
                  <a:tcPr marL="36849" marR="36849" marT="0" marB="0"/>
                </a:tc>
                <a:tc hMerge="1">
                  <a:txBody>
                    <a:bodyPr/>
                    <a:lstStyle/>
                    <a:p>
                      <a:pPr algn="ctr">
                        <a:spcBef>
                          <a:spcPts val="600"/>
                        </a:spcBef>
                        <a:spcAft>
                          <a:spcPts val="600"/>
                        </a:spcAft>
                      </a:pPr>
                      <a:endParaRPr lang="en-US" sz="1800" dirty="0">
                        <a:effectLst/>
                        <a:latin typeface="+mj-lt"/>
                        <a:ea typeface="Times New Roman"/>
                        <a:cs typeface="Times New Roman"/>
                      </a:endParaRPr>
                    </a:p>
                  </a:txBody>
                  <a:tcPr marL="36849" marR="36849" marT="0" marB="0"/>
                </a:tc>
                <a:tc>
                  <a:txBody>
                    <a:bodyPr/>
                    <a:lstStyle/>
                    <a:p>
                      <a:pPr algn="ctr">
                        <a:spcBef>
                          <a:spcPts val="600"/>
                        </a:spcBef>
                        <a:spcAft>
                          <a:spcPts val="600"/>
                        </a:spcAft>
                      </a:pPr>
                      <a:endParaRPr lang="en-US" sz="18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72572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anim calcmode="lin" valueType="num">
                                      <p:cBhvr>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anim calcmode="lin" valueType="num">
                                      <p:cBhvr>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anim calcmode="lin" valueType="num">
                                      <p:cBhvr>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5" fill="hold">
                            <p:stCondLst>
                              <p:cond delay="500"/>
                            </p:stCondLst>
                            <p:childTnLst>
                              <p:par>
                                <p:cTn id="26" presetID="42" presetClass="entr" presetSubtype="0" fill="hold" nodeType="after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500"/>
                                        <p:tgtEl>
                                          <p:spTgt spid="4"/>
                                        </p:tgtEl>
                                      </p:cBhvr>
                                    </p:animEffect>
                                    <p:anim calcmode="lin" valueType="num">
                                      <p:cBhvr>
                                        <p:cTn id="29" dur="500" fill="hold"/>
                                        <p:tgtEl>
                                          <p:spTgt spid="4"/>
                                        </p:tgtEl>
                                        <p:attrNameLst>
                                          <p:attrName>ppt_x</p:attrName>
                                        </p:attrNameLst>
                                      </p:cBhvr>
                                      <p:tavLst>
                                        <p:tav tm="0">
                                          <p:val>
                                            <p:strVal val="#ppt_x"/>
                                          </p:val>
                                        </p:tav>
                                        <p:tav tm="100000">
                                          <p:val>
                                            <p:strVal val="#ppt_x"/>
                                          </p:val>
                                        </p:tav>
                                      </p:tavLst>
                                    </p:anim>
                                    <p:anim calcmode="lin" valueType="num">
                                      <p:cBhvr>
                                        <p:cTn id="30"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190050980"/>
              </p:ext>
            </p:extLst>
          </p:nvPr>
        </p:nvGraphicFramePr>
        <p:xfrm>
          <a:off x="381000" y="228600"/>
          <a:ext cx="8327993" cy="6541240"/>
        </p:xfrm>
        <a:graphic>
          <a:graphicData uri="http://schemas.openxmlformats.org/drawingml/2006/table">
            <a:tbl>
              <a:tblPr firstRow="1" firstCol="1" bandRow="1">
                <a:tableStyleId>{5C22544A-7EE6-4342-B048-85BDC9FD1C3A}</a:tableStyleId>
              </a:tblPr>
              <a:tblGrid>
                <a:gridCol w="762000"/>
                <a:gridCol w="762000"/>
                <a:gridCol w="1463040"/>
                <a:gridCol w="1463040"/>
                <a:gridCol w="1463040"/>
                <a:gridCol w="1463040"/>
                <a:gridCol w="951833"/>
              </a:tblGrid>
              <a:tr h="1169640">
                <a:tc gridSpan="2">
                  <a:txBody>
                    <a:bodyPr/>
                    <a:lstStyle/>
                    <a:p>
                      <a:pPr algn="ctr">
                        <a:spcBef>
                          <a:spcPts val="600"/>
                        </a:spcBef>
                        <a:spcAft>
                          <a:spcPts val="600"/>
                        </a:spcAft>
                      </a:pPr>
                      <a:r>
                        <a:rPr lang="vi-VN" sz="1600" baseline="0" dirty="0">
                          <a:solidFill>
                            <a:srgbClr val="FFFF00"/>
                          </a:solidFill>
                          <a:effectLst/>
                          <a:latin typeface="Times New Roman" pitchFamily="18" charset="0"/>
                        </a:rPr>
                        <a:t>Hoạt động</a:t>
                      </a:r>
                      <a:endParaRPr lang="en-US" sz="16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ctr">
                        <a:spcBef>
                          <a:spcPts val="600"/>
                        </a:spcBef>
                        <a:spcAft>
                          <a:spcPts val="600"/>
                        </a:spcAft>
                      </a:pPr>
                      <a:r>
                        <a:rPr lang="vi-VN" sz="1600" baseline="0" dirty="0">
                          <a:solidFill>
                            <a:srgbClr val="FFFF00"/>
                          </a:solidFill>
                          <a:effectLst/>
                          <a:latin typeface="Times New Roman" pitchFamily="18" charset="0"/>
                        </a:rPr>
                        <a:t>Tuần I</a:t>
                      </a:r>
                      <a:endParaRPr lang="en-US" sz="1600" baseline="0" dirty="0">
                        <a:solidFill>
                          <a:srgbClr val="FFFF00"/>
                        </a:solidFill>
                        <a:effectLst/>
                        <a:latin typeface="Times New Roman" pitchFamily="18" charset="0"/>
                      </a:endParaRPr>
                    </a:p>
                    <a:p>
                      <a:pPr algn="ctr">
                        <a:spcBef>
                          <a:spcPts val="600"/>
                        </a:spcBef>
                        <a:spcAft>
                          <a:spcPts val="600"/>
                        </a:spcAft>
                      </a:pPr>
                      <a:r>
                        <a:rPr lang="vi-VN" sz="1600" baseline="0" dirty="0">
                          <a:solidFill>
                            <a:srgbClr val="FFFF00"/>
                          </a:solidFill>
                          <a:effectLst/>
                          <a:latin typeface="Times New Roman" pitchFamily="18" charset="0"/>
                        </a:rPr>
                        <a:t>(Từ ngày.. đến ngày...)</a:t>
                      </a:r>
                      <a:endParaRPr lang="en-US" sz="16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solidFill>
                            <a:srgbClr val="FFFF00"/>
                          </a:solidFill>
                          <a:effectLst/>
                          <a:latin typeface="Times New Roman" pitchFamily="18" charset="0"/>
                        </a:rPr>
                        <a:t>Tuần II</a:t>
                      </a:r>
                      <a:endParaRPr lang="en-US" sz="1600" baseline="0" dirty="0">
                        <a:solidFill>
                          <a:srgbClr val="FFFF00"/>
                        </a:solidFill>
                        <a:effectLst/>
                        <a:latin typeface="Times New Roman" pitchFamily="18" charset="0"/>
                      </a:endParaRPr>
                    </a:p>
                    <a:p>
                      <a:pPr algn="ctr">
                        <a:spcBef>
                          <a:spcPts val="600"/>
                        </a:spcBef>
                        <a:spcAft>
                          <a:spcPts val="600"/>
                        </a:spcAft>
                      </a:pPr>
                      <a:r>
                        <a:rPr lang="vi-VN" sz="1600" baseline="0" dirty="0">
                          <a:solidFill>
                            <a:srgbClr val="FFFF00"/>
                          </a:solidFill>
                          <a:effectLst/>
                          <a:latin typeface="Times New Roman" pitchFamily="18" charset="0"/>
                        </a:rPr>
                        <a:t>(Từ ngày.. đến ngày...)</a:t>
                      </a:r>
                      <a:endParaRPr lang="en-US" sz="16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solidFill>
                            <a:srgbClr val="FFFF00"/>
                          </a:solidFill>
                          <a:effectLst/>
                          <a:latin typeface="Times New Roman" pitchFamily="18" charset="0"/>
                        </a:rPr>
                        <a:t>Tuần III</a:t>
                      </a:r>
                      <a:endParaRPr lang="en-US" sz="1600" baseline="0" dirty="0">
                        <a:solidFill>
                          <a:srgbClr val="FFFF00"/>
                        </a:solidFill>
                        <a:effectLst/>
                        <a:latin typeface="Times New Roman" pitchFamily="18" charset="0"/>
                      </a:endParaRPr>
                    </a:p>
                    <a:p>
                      <a:pPr algn="ctr">
                        <a:spcBef>
                          <a:spcPts val="600"/>
                        </a:spcBef>
                        <a:spcAft>
                          <a:spcPts val="600"/>
                        </a:spcAft>
                      </a:pPr>
                      <a:r>
                        <a:rPr lang="vi-VN" sz="1600" baseline="0" dirty="0">
                          <a:solidFill>
                            <a:srgbClr val="FFFF00"/>
                          </a:solidFill>
                          <a:effectLst/>
                          <a:latin typeface="Times New Roman" pitchFamily="18" charset="0"/>
                        </a:rPr>
                        <a:t>(Từ ngày.. đến ngày...)</a:t>
                      </a:r>
                      <a:endParaRPr lang="en-US" sz="16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solidFill>
                            <a:srgbClr val="FFFF00"/>
                          </a:solidFill>
                          <a:effectLst/>
                          <a:latin typeface="Times New Roman" pitchFamily="18" charset="0"/>
                        </a:rPr>
                        <a:t>Tuần IV</a:t>
                      </a:r>
                      <a:endParaRPr lang="en-US" sz="1600" baseline="0" dirty="0">
                        <a:solidFill>
                          <a:srgbClr val="FFFF00"/>
                        </a:solidFill>
                        <a:effectLst/>
                        <a:latin typeface="Times New Roman" pitchFamily="18" charset="0"/>
                      </a:endParaRPr>
                    </a:p>
                    <a:p>
                      <a:pPr algn="ctr">
                        <a:spcBef>
                          <a:spcPts val="600"/>
                        </a:spcBef>
                        <a:spcAft>
                          <a:spcPts val="600"/>
                        </a:spcAft>
                      </a:pPr>
                      <a:r>
                        <a:rPr lang="vi-VN" sz="1600" baseline="0" dirty="0">
                          <a:solidFill>
                            <a:srgbClr val="FFFF00"/>
                          </a:solidFill>
                          <a:effectLst/>
                          <a:latin typeface="Times New Roman" pitchFamily="18" charset="0"/>
                        </a:rPr>
                        <a:t>(Từ ngày.. đến ngày...)</a:t>
                      </a:r>
                      <a:endParaRPr lang="en-US" sz="16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solidFill>
                            <a:srgbClr val="FFFF00"/>
                          </a:solidFill>
                          <a:effectLst/>
                          <a:latin typeface="Times New Roman" pitchFamily="18" charset="0"/>
                        </a:rPr>
                        <a:t>Lưu ý</a:t>
                      </a:r>
                      <a:endParaRPr lang="en-US" sz="16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76341">
                <a:tc rowSpan="5">
                  <a:txBody>
                    <a:bodyPr/>
                    <a:lstStyle/>
                    <a:p>
                      <a:pPr algn="ctr">
                        <a:spcBef>
                          <a:spcPts val="600"/>
                        </a:spcBef>
                        <a:spcAft>
                          <a:spcPts val="600"/>
                        </a:spcAft>
                      </a:pPr>
                      <a:r>
                        <a:rPr lang="vi-VN" sz="1600" b="1" kern="1200" baseline="0" dirty="0" smtClean="0">
                          <a:solidFill>
                            <a:schemeClr val="lt1"/>
                          </a:solidFill>
                          <a:effectLst/>
                          <a:latin typeface="Times New Roman" pitchFamily="18" charset="0"/>
                          <a:ea typeface="+mn-ea"/>
                          <a:cs typeface="+mn-cs"/>
                        </a:rPr>
                        <a:t>Hoạt động ngoài trời </a:t>
                      </a:r>
                      <a:endParaRPr lang="en-US" sz="16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effectLst/>
                          <a:latin typeface="Times New Roman" pitchFamily="18" charset="0"/>
                        </a:rPr>
                        <a:t>Thứ 2</a:t>
                      </a:r>
                      <a:endParaRPr lang="en-US" sz="16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600" baseline="0" dirty="0">
                          <a:solidFill>
                            <a:srgbClr val="000000"/>
                          </a:solidFill>
                          <a:effectLst/>
                          <a:latin typeface="Times New Roman" pitchFamily="18" charset="0"/>
                          <a:ea typeface="Times New Roman"/>
                          <a:cs typeface="Times New Roman"/>
                        </a:rPr>
                        <a:t>Quan sát thiên nhiên</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600" baseline="0" dirty="0">
                          <a:solidFill>
                            <a:srgbClr val="000000"/>
                          </a:solidFill>
                          <a:effectLst/>
                          <a:latin typeface="Times New Roman" pitchFamily="18" charset="0"/>
                          <a:ea typeface="Times New Roman"/>
                          <a:cs typeface="Times New Roman"/>
                        </a:rPr>
                        <a:t>Thời tiết mùa thu</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600" baseline="0" dirty="0">
                          <a:solidFill>
                            <a:srgbClr val="000000"/>
                          </a:solidFill>
                          <a:effectLst/>
                          <a:latin typeface="Times New Roman" pitchFamily="18" charset="0"/>
                          <a:ea typeface="Times New Roman"/>
                          <a:cs typeface="Times New Roman"/>
                        </a:rPr>
                        <a:t>Chơi vận động: “Về đúng nhà” (nhà bạn trai, bạn gái),..</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600" baseline="0" dirty="0">
                          <a:solidFill>
                            <a:srgbClr val="000000"/>
                          </a:solidFill>
                          <a:effectLst/>
                          <a:latin typeface="Times New Roman" pitchFamily="18" charset="0"/>
                          <a:ea typeface="Times New Roman"/>
                          <a:cs typeface="Times New Roman"/>
                        </a:rPr>
                        <a:t>Chơi với cát: Phân biệt cát khô và cát ướt</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effectLst/>
                          <a:latin typeface="Times New Roman" pitchFamily="18" charset="0"/>
                        </a:rPr>
                        <a:t> </a:t>
                      </a: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baseline="0" dirty="0">
                          <a:effectLst/>
                          <a:latin typeface="Times New Roman" pitchFamily="18" charset="0"/>
                        </a:rPr>
                        <a:t>3</a:t>
                      </a:r>
                      <a:endParaRPr lang="en-US" sz="16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effectLst/>
                          <a:latin typeface="Times New Roman" pitchFamily="18" charset="0"/>
                        </a:rPr>
                        <a:t> </a:t>
                      </a: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effectLst/>
                          <a:latin typeface="Times New Roman" pitchFamily="18" charset="0"/>
                        </a:rPr>
                        <a:t> </a:t>
                      </a: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baseline="0" dirty="0">
                          <a:effectLst/>
                          <a:latin typeface="Times New Roman" pitchFamily="18" charset="0"/>
                        </a:rPr>
                        <a:t>4</a:t>
                      </a:r>
                      <a:endParaRPr lang="en-US" sz="16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effectLst/>
                          <a:latin typeface="Times New Roman" pitchFamily="18" charset="0"/>
                        </a:rPr>
                        <a:t> </a:t>
                      </a: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baseline="0" dirty="0">
                          <a:effectLst/>
                          <a:latin typeface="Times New Roman" pitchFamily="18" charset="0"/>
                        </a:rPr>
                        <a:t>5</a:t>
                      </a:r>
                      <a:endParaRPr lang="en-US" sz="16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effectLst/>
                          <a:latin typeface="Times New Roman" pitchFamily="18" charset="0"/>
                        </a:rPr>
                        <a:t> </a:t>
                      </a: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effectLst/>
                          <a:latin typeface="Times New Roman" pitchFamily="18" charset="0"/>
                        </a:rPr>
                        <a:t> </a:t>
                      </a: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baseline="0" dirty="0">
                          <a:effectLst/>
                          <a:latin typeface="Times New Roman" pitchFamily="18" charset="0"/>
                        </a:rPr>
                        <a:t>6</a:t>
                      </a:r>
                      <a:endParaRPr lang="en-US" sz="16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effectLst/>
                          <a:latin typeface="Times New Roman" pitchFamily="18" charset="0"/>
                        </a:rPr>
                        <a:t> </a:t>
                      </a: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a:effectLst/>
                          <a:latin typeface="Times New Roman" pitchFamily="18" charset="0"/>
                        </a:rPr>
                        <a:t> </a:t>
                      </a: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effectLst/>
                          <a:latin typeface="Times New Roman" pitchFamily="18" charset="0"/>
                        </a:rPr>
                        <a:t> </a:t>
                      </a: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rowSpan="4">
                  <a:txBody>
                    <a:bodyPr/>
                    <a:lstStyle/>
                    <a:p>
                      <a:pPr algn="just">
                        <a:spcBef>
                          <a:spcPts val="600"/>
                        </a:spcBef>
                        <a:spcAft>
                          <a:spcPts val="600"/>
                        </a:spcAft>
                      </a:pPr>
                      <a:r>
                        <a:rPr lang="vi-VN" sz="1600" baseline="0" dirty="0">
                          <a:solidFill>
                            <a:schemeClr val="bg1"/>
                          </a:solidFill>
                          <a:effectLst/>
                          <a:latin typeface="Times New Roman" pitchFamily="18" charset="0"/>
                          <a:ea typeface="Times New Roman"/>
                          <a:cs typeface="Times New Roman"/>
                        </a:rPr>
                        <a:t>Chơi tập buổi chiều</a:t>
                      </a:r>
                      <a:endParaRPr lang="en-US" sz="1600" baseline="0" dirty="0">
                        <a:solidFill>
                          <a:schemeClr val="bg1"/>
                        </a:solidFill>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solidFill>
                            <a:srgbClr val="000000"/>
                          </a:solidFill>
                          <a:effectLst/>
                          <a:latin typeface="Times New Roman" pitchFamily="18" charset="0"/>
                          <a:ea typeface="Times New Roman"/>
                          <a:cs typeface="Times New Roman"/>
                        </a:rPr>
                        <a:t>Thứ 2</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dirty="0" smtClean="0">
                          <a:solidFill>
                            <a:srgbClr val="000000"/>
                          </a:solidFill>
                          <a:effectLst/>
                          <a:latin typeface="Times New Roman" pitchFamily="18" charset="0"/>
                          <a:ea typeface="Times New Roman"/>
                          <a:cs typeface="Times New Roman"/>
                        </a:rPr>
                        <a:t>Chơi </a:t>
                      </a:r>
                      <a:r>
                        <a:rPr lang="vi-VN" sz="1600" baseline="0" dirty="0">
                          <a:solidFill>
                            <a:srgbClr val="000000"/>
                          </a:solidFill>
                          <a:effectLst/>
                          <a:latin typeface="Times New Roman" pitchFamily="18" charset="0"/>
                          <a:ea typeface="Times New Roman"/>
                          <a:cs typeface="Times New Roman"/>
                        </a:rPr>
                        <a:t>trò chơi dân gian, chơi trò chơi vận động</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dirty="0" smtClean="0">
                          <a:solidFill>
                            <a:srgbClr val="000000"/>
                          </a:solidFill>
                          <a:effectLst/>
                          <a:latin typeface="Times New Roman" pitchFamily="18" charset="0"/>
                          <a:ea typeface="Times New Roman"/>
                          <a:cs typeface="Times New Roman"/>
                        </a:rPr>
                        <a:t>Chơi </a:t>
                      </a:r>
                      <a:r>
                        <a:rPr lang="vi-VN" sz="1600" baseline="0" dirty="0">
                          <a:solidFill>
                            <a:srgbClr val="000000"/>
                          </a:solidFill>
                          <a:effectLst/>
                          <a:latin typeface="Times New Roman" pitchFamily="18" charset="0"/>
                          <a:ea typeface="Times New Roman"/>
                          <a:cs typeface="Times New Roman"/>
                        </a:rPr>
                        <a:t>ở các góc, xem phim hoạt hình, xem tranh..</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baseline="0" dirty="0">
                          <a:solidFill>
                            <a:srgbClr val="000000"/>
                          </a:solidFill>
                          <a:effectLst/>
                          <a:latin typeface="Times New Roman" pitchFamily="18" charset="0"/>
                          <a:ea typeface="Times New Roman"/>
                          <a:cs typeface="Times New Roman"/>
                        </a:rPr>
                        <a:t>3</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baseline="0" dirty="0">
                          <a:solidFill>
                            <a:srgbClr val="000000"/>
                          </a:solidFill>
                          <a:effectLst/>
                          <a:latin typeface="Times New Roman" pitchFamily="18" charset="0"/>
                          <a:ea typeface="Times New Roman"/>
                          <a:cs typeface="Times New Roman"/>
                        </a:rPr>
                        <a:t>4</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baseline="0" dirty="0">
                          <a:solidFill>
                            <a:srgbClr val="000000"/>
                          </a:solidFill>
                          <a:effectLst/>
                          <a:latin typeface="Times New Roman" pitchFamily="18" charset="0"/>
                          <a:ea typeface="Times New Roman"/>
                          <a:cs typeface="Times New Roman"/>
                        </a:rPr>
                        <a:t>5</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a:solidFill>
                            <a:srgbClr val="000000"/>
                          </a:solidFill>
                          <a:effectLst/>
                          <a:latin typeface="Times New Roman" pitchFamily="18" charset="0"/>
                          <a:ea typeface="Times New Roman"/>
                          <a:cs typeface="Times New Roman"/>
                        </a:rPr>
                        <a:t> </a:t>
                      </a:r>
                      <a:endParaRPr lang="en-US" sz="16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baseline="0" dirty="0">
                          <a:solidFill>
                            <a:srgbClr val="000000"/>
                          </a:solidFill>
                          <a:effectLst/>
                          <a:latin typeface="Times New Roman" pitchFamily="18" charset="0"/>
                          <a:ea typeface="Times New Roman"/>
                          <a:cs typeface="Times New Roman"/>
                        </a:rPr>
                        <a:t> </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baseline="0" dirty="0">
                          <a:solidFill>
                            <a:srgbClr val="000000"/>
                          </a:solidFill>
                          <a:effectLst/>
                          <a:latin typeface="Times New Roman" pitchFamily="18" charset="0"/>
                          <a:ea typeface="Times New Roman"/>
                          <a:cs typeface="Times New Roman"/>
                        </a:rPr>
                        <a:t>6</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600" i="1" baseline="0" dirty="0">
                          <a:solidFill>
                            <a:srgbClr val="000000"/>
                          </a:solidFill>
                          <a:effectLst/>
                          <a:latin typeface="Times New Roman" pitchFamily="18" charset="0"/>
                          <a:ea typeface="Times New Roman"/>
                          <a:cs typeface="Times New Roman"/>
                        </a:rPr>
                        <a:t>Biểu diễn văn nghệ, nêu gương bé ngoan</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gridSpan="2">
                  <a:txBody>
                    <a:bodyPr/>
                    <a:lstStyle/>
                    <a:p>
                      <a:pPr algn="ctr">
                        <a:spcBef>
                          <a:spcPts val="600"/>
                        </a:spcBef>
                        <a:spcAft>
                          <a:spcPts val="600"/>
                        </a:spcAft>
                      </a:pPr>
                      <a:r>
                        <a:rPr lang="vi-VN" sz="1600" b="1" kern="1200" baseline="0" dirty="0" smtClean="0">
                          <a:solidFill>
                            <a:schemeClr val="lt1"/>
                          </a:solidFill>
                          <a:effectLst/>
                          <a:latin typeface="Times New Roman" pitchFamily="18" charset="0"/>
                          <a:ea typeface="+mn-ea"/>
                          <a:cs typeface="+mn-cs"/>
                        </a:rPr>
                        <a:t>Chủ đề/ sự kiện</a:t>
                      </a:r>
                      <a:endParaRPr lang="en-US" sz="16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200" dirty="0">
                        <a:effectLst/>
                        <a:latin typeface=".VnTime"/>
                        <a:ea typeface="Times New Roman"/>
                        <a:cs typeface="Times New Roman"/>
                      </a:endParaRPr>
                    </a:p>
                  </a:txBody>
                  <a:tcPr marL="68580" marR="68580" marT="0" marB="0"/>
                </a:tc>
                <a:tc>
                  <a:txBody>
                    <a:bodyPr/>
                    <a:lstStyle/>
                    <a:p>
                      <a:pPr algn="just">
                        <a:spcBef>
                          <a:spcPts val="600"/>
                        </a:spcBef>
                        <a:spcAft>
                          <a:spcPts val="600"/>
                        </a:spcAft>
                      </a:pP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gridSpan="2">
                  <a:txBody>
                    <a:bodyPr/>
                    <a:lstStyle/>
                    <a:p>
                      <a:pPr algn="ctr">
                        <a:spcBef>
                          <a:spcPts val="600"/>
                        </a:spcBef>
                        <a:spcAft>
                          <a:spcPts val="600"/>
                        </a:spcAft>
                      </a:pPr>
                      <a:r>
                        <a:rPr lang="vi-VN" sz="1600" b="1" kern="1200" baseline="0" dirty="0" smtClean="0">
                          <a:solidFill>
                            <a:schemeClr val="lt1"/>
                          </a:solidFill>
                          <a:effectLst/>
                          <a:latin typeface="Times New Roman" pitchFamily="18" charset="0"/>
                          <a:ea typeface="+mn-ea"/>
                          <a:cs typeface="+mn-cs"/>
                        </a:rPr>
                        <a:t>Đánh giá KQ thực hiện</a:t>
                      </a:r>
                      <a:endParaRPr lang="en-US" sz="16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200" dirty="0">
                        <a:effectLst/>
                        <a:latin typeface=".VnTime"/>
                        <a:ea typeface="Times New Roman"/>
                        <a:cs typeface="Times New Roman"/>
                      </a:endParaRPr>
                    </a:p>
                  </a:txBody>
                  <a:tcPr marL="68580" marR="68580" marT="0" marB="0"/>
                </a:tc>
                <a:tc gridSpan="4">
                  <a:txBody>
                    <a:bodyPr/>
                    <a:lstStyle/>
                    <a:p>
                      <a:pPr algn="just">
                        <a:spcBef>
                          <a:spcPts val="600"/>
                        </a:spcBef>
                        <a:spcAft>
                          <a:spcPts val="600"/>
                        </a:spcAft>
                      </a:pPr>
                      <a:r>
                        <a:rPr lang="vi-VN" sz="1600" i="1" kern="1200" baseline="0" dirty="0" smtClean="0">
                          <a:solidFill>
                            <a:schemeClr val="dk1"/>
                          </a:solidFill>
                          <a:effectLst/>
                          <a:latin typeface="Times New Roman" pitchFamily="18" charset="0"/>
                          <a:ea typeface="+mn-ea"/>
                          <a:cs typeface="+mn-cs"/>
                        </a:rPr>
                        <a:t>Những vấn đề cần lưu ý và điều chỉnh kế hoạch trong tháng tới</a:t>
                      </a:r>
                      <a:endParaRPr lang="en-US" sz="16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tc>
                <a:tc>
                  <a:txBody>
                    <a:bodyPr/>
                    <a:lstStyle/>
                    <a:p>
                      <a:pPr algn="ctr">
                        <a:spcBef>
                          <a:spcPts val="600"/>
                        </a:spcBef>
                        <a:spcAft>
                          <a:spcPts val="600"/>
                        </a:spcAft>
                      </a:pPr>
                      <a:endParaRPr lang="en-US" sz="16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3989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a:t>
            </a:r>
            <a:r>
              <a:rPr lang="en-US"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TÀI LIỆU THAM KHẢO</a:t>
            </a:r>
            <a:endParaRPr lang="en-US"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457200" y="1722437"/>
            <a:ext cx="8229600" cy="4525963"/>
          </a:xfrm>
        </p:spPr>
        <p:txBody>
          <a:bodyPr>
            <a:normAutofit/>
          </a:bodyPr>
          <a:lstStyle/>
          <a:p>
            <a:pPr algn="just"/>
            <a:r>
              <a:rPr lang="vi-VN" sz="2800" dirty="0" smtClean="0">
                <a:latin typeface="Times New Roman" pitchFamily="18" charset="0"/>
              </a:rPr>
              <a:t>Chương </a:t>
            </a:r>
            <a:r>
              <a:rPr lang="vi-VN" sz="2800" dirty="0">
                <a:latin typeface="Times New Roman" pitchFamily="18" charset="0"/>
              </a:rPr>
              <a:t>trình Giáo dục mầm non (Chương trình ban hành kèm theo Thông tư số 17/2009/TT-BGDĐT ngày 25/7/2009 của Bộ trưởng Bộ GDĐT.</a:t>
            </a:r>
            <a:endParaRPr lang="en-US" sz="2800" dirty="0">
              <a:latin typeface="Times New Roman" pitchFamily="18" charset="0"/>
            </a:endParaRPr>
          </a:p>
          <a:p>
            <a:pPr algn="just"/>
            <a:r>
              <a:rPr lang="vi-VN" sz="2800" dirty="0" smtClean="0">
                <a:latin typeface="Times New Roman" pitchFamily="18" charset="0"/>
              </a:rPr>
              <a:t>Tài </a:t>
            </a:r>
            <a:r>
              <a:rPr lang="vi-VN" sz="2800" dirty="0">
                <a:latin typeface="Times New Roman" pitchFamily="18" charset="0"/>
              </a:rPr>
              <a:t>liệu hướng dẫn thực hiện chương trình GDMN các độ tuổi.</a:t>
            </a:r>
            <a:endParaRPr lang="en-US" sz="2800" dirty="0">
              <a:latin typeface="Times New Roman" pitchFamily="18" charset="0"/>
            </a:endParaRPr>
          </a:p>
          <a:p>
            <a:pPr algn="just"/>
            <a:r>
              <a:rPr lang="vi-VN" sz="2800" dirty="0" smtClean="0">
                <a:latin typeface="Times New Roman" pitchFamily="18" charset="0"/>
              </a:rPr>
              <a:t>Tài </a:t>
            </a:r>
            <a:r>
              <a:rPr lang="vi-VN" sz="2800" dirty="0">
                <a:latin typeface="Times New Roman" pitchFamily="18" charset="0"/>
              </a:rPr>
              <a:t>liệu hướng dẫn sử dụng Bộ chuẩn phát triển trẻ năm tuổi; chỉ số đánh giá cuối độ tuổi nhà trẻ, mẫu giáo bé, mẫu giáo nhỡ.</a:t>
            </a:r>
            <a:endParaRPr lang="en-US" sz="2800" dirty="0">
              <a:latin typeface="Times New Roman" pitchFamily="18" charset="0"/>
            </a:endParaRPr>
          </a:p>
          <a:p>
            <a:pPr algn="just"/>
            <a:r>
              <a:rPr lang="vi-VN" sz="2800" dirty="0" smtClean="0">
                <a:latin typeface="Times New Roman" pitchFamily="18" charset="0"/>
              </a:rPr>
              <a:t>Tuyển </a:t>
            </a:r>
            <a:r>
              <a:rPr lang="vi-VN" sz="2800" dirty="0">
                <a:latin typeface="Times New Roman" pitchFamily="18" charset="0"/>
              </a:rPr>
              <a:t>tập các bài hát, bài thơ, câu chuyện, câu đố...</a:t>
            </a:r>
            <a:endParaRPr lang="en-US" sz="2800" dirty="0">
              <a:latin typeface="Times New Roman" pitchFamily="18" charset="0"/>
            </a:endParaRPr>
          </a:p>
        </p:txBody>
      </p:sp>
    </p:spTree>
    <p:extLst>
      <p:ext uri="{BB962C8B-B14F-4D97-AF65-F5344CB8AC3E}">
        <p14:creationId xmlns:p14="http://schemas.microsoft.com/office/powerpoint/2010/main" val="2480370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500"/>
                                        <p:tgtEl>
                                          <p:spTgt spid="3">
                                            <p:txEl>
                                              <p:pRg st="0" end="0"/>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childTnLst>
                          </p:cTn>
                        </p:par>
                        <p:par>
                          <p:cTn id="16" fill="hold">
                            <p:stCondLst>
                              <p:cond delay="1500"/>
                            </p:stCondLst>
                            <p:childTnLst>
                              <p:par>
                                <p:cTn id="17" presetID="16" presetClass="entr" presetSubtype="21"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childTnLst>
                          </p:cTn>
                        </p:par>
                        <p:par>
                          <p:cTn id="20" fill="hold">
                            <p:stCondLst>
                              <p:cond delay="2000"/>
                            </p:stCondLst>
                            <p:childTnLst>
                              <p:par>
                                <p:cTn id="21" presetID="16" presetClass="entr" presetSubtype="21"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arn(inVertical)">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
            <a:ext cx="8458200" cy="6324600"/>
          </a:xfrm>
        </p:spPr>
        <p:txBody>
          <a:bodyPr>
            <a:noAutofit/>
          </a:bodyPr>
          <a:lstStyle/>
          <a:p>
            <a:pPr marL="0" indent="0" algn="ctr">
              <a:buNone/>
            </a:pPr>
            <a:r>
              <a:rPr lang="vi-VN" sz="2000" dirty="0">
                <a:latin typeface="+mj-lt"/>
              </a:rPr>
              <a:t>KẾ HOẠCH GIÁO DỤC THÁNG 9/2016 -LỨA TUỔI MẪU GIÁO LỚN</a:t>
            </a:r>
            <a:endParaRPr lang="en-US" sz="2000" dirty="0">
              <a:latin typeface="+mj-lt"/>
            </a:endParaRPr>
          </a:p>
          <a:p>
            <a:pPr marL="0" indent="0" algn="ctr">
              <a:buNone/>
            </a:pPr>
            <a:r>
              <a:rPr lang="vi-VN" sz="2000" dirty="0">
                <a:latin typeface="+mj-lt"/>
              </a:rPr>
              <a:t>Tên giáo viên:................................</a:t>
            </a:r>
            <a:endParaRPr lang="en-US" sz="2000" dirty="0">
              <a:latin typeface="+mj-lt"/>
            </a:endParaRPr>
          </a:p>
          <a:p>
            <a:pPr marL="0" indent="0" algn="ctr">
              <a:buNone/>
            </a:pPr>
            <a:r>
              <a:rPr lang="vi-VN" sz="2000" i="1" dirty="0">
                <a:latin typeface="+mj-lt"/>
              </a:rPr>
              <a:t>(Trình bày khổ giấy ngang)</a:t>
            </a:r>
            <a:endParaRPr lang="en-US" sz="2000" i="1"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16339893"/>
              </p:ext>
            </p:extLst>
          </p:nvPr>
        </p:nvGraphicFramePr>
        <p:xfrm>
          <a:off x="457200" y="1219200"/>
          <a:ext cx="8327993" cy="5516590"/>
        </p:xfrm>
        <a:graphic>
          <a:graphicData uri="http://schemas.openxmlformats.org/drawingml/2006/table">
            <a:tbl>
              <a:tblPr firstRow="1" firstCol="1" bandRow="1">
                <a:tableStyleId>{5C22544A-7EE6-4342-B048-85BDC9FD1C3A}</a:tableStyleId>
              </a:tblPr>
              <a:tblGrid>
                <a:gridCol w="762000"/>
                <a:gridCol w="762000"/>
                <a:gridCol w="1463040"/>
                <a:gridCol w="1463040"/>
                <a:gridCol w="1463040"/>
                <a:gridCol w="1463040"/>
                <a:gridCol w="951833"/>
              </a:tblGrid>
              <a:tr h="1169640">
                <a:tc gridSpan="2">
                  <a:txBody>
                    <a:bodyPr/>
                    <a:lstStyle/>
                    <a:p>
                      <a:pPr algn="ctr">
                        <a:spcBef>
                          <a:spcPts val="600"/>
                        </a:spcBef>
                        <a:spcAft>
                          <a:spcPts val="600"/>
                        </a:spcAft>
                      </a:pPr>
                      <a:r>
                        <a:rPr lang="vi-VN" sz="1600" dirty="0" smtClean="0">
                          <a:solidFill>
                            <a:srgbClr val="FFFF00"/>
                          </a:solidFill>
                          <a:effectLst/>
                          <a:latin typeface="+mj-lt"/>
                        </a:rPr>
                        <a:t>Hoạt động</a:t>
                      </a:r>
                      <a:endParaRPr lang="en-US" sz="16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ctr">
                        <a:spcBef>
                          <a:spcPts val="0"/>
                        </a:spcBef>
                        <a:spcAft>
                          <a:spcPts val="1200"/>
                        </a:spcAft>
                      </a:pPr>
                      <a:r>
                        <a:rPr lang="vi-VN" sz="1600" dirty="0">
                          <a:solidFill>
                            <a:srgbClr val="FFFF00"/>
                          </a:solidFill>
                          <a:effectLst/>
                          <a:latin typeface="+mj-lt"/>
                        </a:rPr>
                        <a:t>Tuần I</a:t>
                      </a:r>
                      <a:endParaRPr lang="en-US" sz="1600" dirty="0">
                        <a:solidFill>
                          <a:srgbClr val="FFFF00"/>
                        </a:solidFill>
                        <a:effectLst/>
                        <a:latin typeface="+mj-lt"/>
                      </a:endParaRPr>
                    </a:p>
                    <a:p>
                      <a:pPr algn="ctr">
                        <a:spcBef>
                          <a:spcPts val="0"/>
                        </a:spcBef>
                        <a:spcAft>
                          <a:spcPts val="1200"/>
                        </a:spcAft>
                      </a:pPr>
                      <a:r>
                        <a:rPr lang="vi-VN" sz="1600" dirty="0">
                          <a:solidFill>
                            <a:srgbClr val="FFFF00"/>
                          </a:solidFill>
                          <a:effectLst/>
                          <a:latin typeface="+mj-lt"/>
                        </a:rPr>
                        <a:t>(Từ ngày.. đến ngày...)</a:t>
                      </a:r>
                      <a:endParaRPr lang="en-US" sz="16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0"/>
                        </a:spcBef>
                        <a:spcAft>
                          <a:spcPts val="1200"/>
                        </a:spcAft>
                      </a:pPr>
                      <a:r>
                        <a:rPr lang="vi-VN" sz="1600" dirty="0">
                          <a:solidFill>
                            <a:srgbClr val="FFFF00"/>
                          </a:solidFill>
                          <a:effectLst/>
                          <a:latin typeface="+mj-lt"/>
                        </a:rPr>
                        <a:t>Tuần II</a:t>
                      </a:r>
                      <a:endParaRPr lang="en-US" sz="1600" dirty="0">
                        <a:solidFill>
                          <a:srgbClr val="FFFF00"/>
                        </a:solidFill>
                        <a:effectLst/>
                        <a:latin typeface="+mj-lt"/>
                      </a:endParaRPr>
                    </a:p>
                    <a:p>
                      <a:pPr algn="ctr">
                        <a:spcBef>
                          <a:spcPts val="0"/>
                        </a:spcBef>
                        <a:spcAft>
                          <a:spcPts val="1200"/>
                        </a:spcAft>
                      </a:pPr>
                      <a:r>
                        <a:rPr lang="vi-VN" sz="1600" dirty="0">
                          <a:solidFill>
                            <a:srgbClr val="FFFF00"/>
                          </a:solidFill>
                          <a:effectLst/>
                          <a:latin typeface="+mj-lt"/>
                        </a:rPr>
                        <a:t>(Từ ngày.. đến ngày...)</a:t>
                      </a:r>
                      <a:endParaRPr lang="en-US" sz="16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0"/>
                        </a:spcBef>
                        <a:spcAft>
                          <a:spcPts val="1200"/>
                        </a:spcAft>
                      </a:pPr>
                      <a:r>
                        <a:rPr lang="vi-VN" sz="1600" dirty="0">
                          <a:solidFill>
                            <a:srgbClr val="FFFF00"/>
                          </a:solidFill>
                          <a:effectLst/>
                          <a:latin typeface="+mj-lt"/>
                        </a:rPr>
                        <a:t>Tuần III</a:t>
                      </a:r>
                      <a:endParaRPr lang="en-US" sz="1600" dirty="0">
                        <a:solidFill>
                          <a:srgbClr val="FFFF00"/>
                        </a:solidFill>
                        <a:effectLst/>
                        <a:latin typeface="+mj-lt"/>
                      </a:endParaRPr>
                    </a:p>
                    <a:p>
                      <a:pPr algn="ctr">
                        <a:spcBef>
                          <a:spcPts val="0"/>
                        </a:spcBef>
                        <a:spcAft>
                          <a:spcPts val="1200"/>
                        </a:spcAft>
                      </a:pPr>
                      <a:r>
                        <a:rPr lang="vi-VN" sz="1600" dirty="0">
                          <a:solidFill>
                            <a:srgbClr val="FFFF00"/>
                          </a:solidFill>
                          <a:effectLst/>
                          <a:latin typeface="+mj-lt"/>
                        </a:rPr>
                        <a:t>(Từ ngày.. đến ngày...)</a:t>
                      </a:r>
                      <a:endParaRPr lang="en-US" sz="16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0"/>
                        </a:spcBef>
                        <a:spcAft>
                          <a:spcPts val="1200"/>
                        </a:spcAft>
                      </a:pPr>
                      <a:r>
                        <a:rPr lang="vi-VN" sz="1600" dirty="0" smtClean="0">
                          <a:solidFill>
                            <a:srgbClr val="FFFF00"/>
                          </a:solidFill>
                          <a:effectLst/>
                          <a:latin typeface="+mj-lt"/>
                        </a:rPr>
                        <a:t>Tuần IV</a:t>
                      </a:r>
                      <a:endParaRPr lang="en-US" sz="1600" dirty="0" smtClean="0">
                        <a:solidFill>
                          <a:srgbClr val="FFFF00"/>
                        </a:solidFill>
                        <a:effectLst/>
                        <a:latin typeface="+mj-lt"/>
                      </a:endParaRPr>
                    </a:p>
                    <a:p>
                      <a:pPr algn="ctr">
                        <a:spcBef>
                          <a:spcPts val="0"/>
                        </a:spcBef>
                        <a:spcAft>
                          <a:spcPts val="1200"/>
                        </a:spcAft>
                      </a:pPr>
                      <a:r>
                        <a:rPr lang="vi-VN" sz="1600" dirty="0" smtClean="0">
                          <a:solidFill>
                            <a:srgbClr val="FFFF00"/>
                          </a:solidFill>
                          <a:effectLst/>
                          <a:latin typeface="+mj-lt"/>
                        </a:rPr>
                        <a:t>(Từ ngày.. đến ngày...)</a:t>
                      </a:r>
                      <a:endParaRPr lang="en-US" sz="16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dirty="0" smtClean="0">
                          <a:solidFill>
                            <a:srgbClr val="FFFF00"/>
                          </a:solidFill>
                          <a:effectLst/>
                          <a:latin typeface="+mj-lt"/>
                        </a:rPr>
                        <a:t>Lưu ý</a:t>
                      </a:r>
                      <a:endParaRPr lang="en-US" sz="1600" dirty="0">
                        <a:solidFill>
                          <a:srgbClr val="FFFF00"/>
                        </a:solidFill>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50419">
                <a:tc gridSpan="2">
                  <a:txBody>
                    <a:bodyPr/>
                    <a:lstStyle/>
                    <a:p>
                      <a:pPr algn="just">
                        <a:spcBef>
                          <a:spcPts val="600"/>
                        </a:spcBef>
                        <a:spcAft>
                          <a:spcPts val="600"/>
                        </a:spcAft>
                      </a:pPr>
                      <a:r>
                        <a:rPr lang="vi-VN" sz="1600" dirty="0">
                          <a:effectLst/>
                          <a:latin typeface="+mj-lt"/>
                        </a:rPr>
                        <a:t>Đón trẻ</a:t>
                      </a:r>
                      <a:endParaRPr lang="en-US" sz="16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pPr algn="just">
                        <a:spcBef>
                          <a:spcPts val="0"/>
                        </a:spcBef>
                        <a:spcAft>
                          <a:spcPts val="0"/>
                        </a:spcAft>
                      </a:pPr>
                      <a:r>
                        <a:rPr lang="vi-VN" sz="1600" dirty="0">
                          <a:solidFill>
                            <a:srgbClr val="000000"/>
                          </a:solidFill>
                          <a:effectLst/>
                          <a:latin typeface="+mj-lt"/>
                          <a:ea typeface="Times New Roman"/>
                          <a:cs typeface="Times New Roman"/>
                        </a:rPr>
                        <a:t>- Cô đón trẻ: quan tâm đến sức khỏe của trẻ; quan sát, nhắc nhở trẻ sử dụng một số từ chào hỏi và từ lễ phép phù hợp tình huống</a:t>
                      </a:r>
                      <a:endParaRPr lang="en-US" sz="1600" dirty="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just">
                        <a:spcBef>
                          <a:spcPts val="600"/>
                        </a:spcBef>
                        <a:spcAft>
                          <a:spcPts val="600"/>
                        </a:spcAft>
                      </a:pPr>
                      <a:endParaRPr lang="en-US" sz="1200" dirty="0">
                        <a:effectLst/>
                        <a:latin typeface=".VnTime"/>
                        <a:ea typeface="Times New Roman"/>
                        <a:cs typeface="Times New Roman"/>
                      </a:endParaRPr>
                    </a:p>
                  </a:txBody>
                  <a:tcPr marL="68580" marR="68580" marT="0" marB="0"/>
                </a:tc>
                <a:tc hMerge="1">
                  <a:txBody>
                    <a:bodyPr/>
                    <a:lstStyle/>
                    <a:p>
                      <a:pPr algn="just">
                        <a:spcBef>
                          <a:spcPts val="600"/>
                        </a:spcBef>
                        <a:spcAft>
                          <a:spcPts val="600"/>
                        </a:spcAft>
                      </a:pPr>
                      <a:endParaRPr lang="en-US" sz="1200" dirty="0">
                        <a:effectLst/>
                        <a:latin typeface=".VnTime"/>
                        <a:ea typeface="Times New Roman"/>
                        <a:cs typeface="Times New Roman"/>
                      </a:endParaRPr>
                    </a:p>
                  </a:txBody>
                  <a:tcPr marL="68580" marR="68580" marT="0" marB="0"/>
                </a:tc>
                <a:tc hMerge="1">
                  <a:txBody>
                    <a:bodyPr/>
                    <a:lstStyle/>
                    <a:p>
                      <a:pPr algn="just">
                        <a:spcBef>
                          <a:spcPts val="600"/>
                        </a:spcBef>
                        <a:spcAft>
                          <a:spcPts val="600"/>
                        </a:spcAft>
                      </a:pPr>
                      <a:endParaRPr lang="en-US" sz="1200" dirty="0">
                        <a:effectLst/>
                        <a:latin typeface=".VnTime"/>
                        <a:ea typeface="Times New Roman"/>
                        <a:cs typeface="Times New Roman"/>
                      </a:endParaRPr>
                    </a:p>
                  </a:txBody>
                  <a:tcPr marL="68580" marR="68580" marT="0" marB="0"/>
                </a:tc>
                <a:tc>
                  <a:txBody>
                    <a:bodyPr/>
                    <a:lstStyle/>
                    <a:p>
                      <a:pPr algn="ctr">
                        <a:spcBef>
                          <a:spcPts val="600"/>
                        </a:spcBef>
                        <a:spcAft>
                          <a:spcPts val="600"/>
                        </a:spcAft>
                      </a:pPr>
                      <a:r>
                        <a:rPr lang="vi-VN" sz="1600" dirty="0">
                          <a:effectLst/>
                          <a:latin typeface="+mj-lt"/>
                        </a:rPr>
                        <a:t> </a:t>
                      </a:r>
                      <a:endParaRPr lang="en-US" sz="16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7562">
                <a:tc gridSpan="2">
                  <a:txBody>
                    <a:bodyPr/>
                    <a:lstStyle/>
                    <a:p>
                      <a:pPr algn="just">
                        <a:spcBef>
                          <a:spcPts val="600"/>
                        </a:spcBef>
                        <a:spcAft>
                          <a:spcPts val="600"/>
                        </a:spcAft>
                      </a:pPr>
                      <a:r>
                        <a:rPr lang="vi-VN" sz="1600" dirty="0">
                          <a:effectLst/>
                          <a:latin typeface="+mj-lt"/>
                        </a:rPr>
                        <a:t>TD sáng</a:t>
                      </a:r>
                      <a:endParaRPr lang="en-US" sz="16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pPr algn="just">
                        <a:spcBef>
                          <a:spcPts val="0"/>
                        </a:spcBef>
                        <a:spcAft>
                          <a:spcPts val="0"/>
                        </a:spcAft>
                      </a:pPr>
                      <a:r>
                        <a:rPr lang="vi-VN" sz="1600" dirty="0">
                          <a:solidFill>
                            <a:srgbClr val="000000"/>
                          </a:solidFill>
                          <a:effectLst/>
                          <a:latin typeface="+mj-lt"/>
                          <a:ea typeface="Times New Roman"/>
                          <a:cs typeface="Times New Roman"/>
                        </a:rPr>
                        <a:t>- Khởi động: Làm VĐ nhẹ nhàng theo bài hát</a:t>
                      </a:r>
                      <a:endParaRPr lang="en-US" sz="1600" dirty="0">
                        <a:effectLst/>
                        <a:latin typeface="+mj-lt"/>
                        <a:ea typeface="Times New Roman"/>
                        <a:cs typeface="Times New Roman"/>
                      </a:endParaRPr>
                    </a:p>
                    <a:p>
                      <a:pPr algn="just">
                        <a:spcBef>
                          <a:spcPts val="0"/>
                        </a:spcBef>
                        <a:spcAft>
                          <a:spcPts val="0"/>
                        </a:spcAft>
                      </a:pPr>
                      <a:r>
                        <a:rPr lang="vi-VN" sz="1600" dirty="0">
                          <a:solidFill>
                            <a:srgbClr val="000000"/>
                          </a:solidFill>
                          <a:effectLst/>
                          <a:latin typeface="+mj-lt"/>
                          <a:ea typeface="Times New Roman"/>
                          <a:cs typeface="Times New Roman"/>
                        </a:rPr>
                        <a:t>- Trọng động: Hô hấp: Gà gáy. Bụng: Quay người </a:t>
                      </a:r>
                      <a:r>
                        <a:rPr lang="vi-VN" sz="1600" dirty="0" smtClean="0">
                          <a:solidFill>
                            <a:srgbClr val="000000"/>
                          </a:solidFill>
                          <a:effectLst/>
                          <a:latin typeface="+mj-lt"/>
                          <a:ea typeface="Times New Roman"/>
                          <a:cs typeface="Times New Roman"/>
                        </a:rPr>
                        <a:t>90</a:t>
                      </a:r>
                      <a:r>
                        <a:rPr lang="en-US" sz="1600" baseline="0" dirty="0" smtClean="0">
                          <a:solidFill>
                            <a:srgbClr val="000000"/>
                          </a:solidFill>
                          <a:effectLst/>
                          <a:latin typeface="+mj-lt"/>
                          <a:ea typeface="Times New Roman"/>
                          <a:cs typeface="Times New Roman"/>
                        </a:rPr>
                        <a:t> độ</a:t>
                      </a:r>
                      <a:r>
                        <a:rPr lang="vi-VN" sz="1600" dirty="0" smtClean="0">
                          <a:solidFill>
                            <a:srgbClr val="000000"/>
                          </a:solidFill>
                          <a:effectLst/>
                          <a:latin typeface="+mj-lt"/>
                          <a:ea typeface="Times New Roman"/>
                          <a:cs typeface="Times New Roman"/>
                        </a:rPr>
                        <a:t>...</a:t>
                      </a:r>
                      <a:endParaRPr lang="en-US" sz="1600" dirty="0">
                        <a:effectLst/>
                        <a:latin typeface="+mj-lt"/>
                        <a:ea typeface="Times New Roman"/>
                        <a:cs typeface="Times New Roman"/>
                      </a:endParaRPr>
                    </a:p>
                    <a:p>
                      <a:pPr algn="just">
                        <a:spcBef>
                          <a:spcPts val="0"/>
                        </a:spcBef>
                        <a:spcAft>
                          <a:spcPts val="0"/>
                        </a:spcAft>
                      </a:pPr>
                      <a:r>
                        <a:rPr lang="vi-VN" sz="1600" dirty="0">
                          <a:solidFill>
                            <a:srgbClr val="000000"/>
                          </a:solidFill>
                          <a:effectLst/>
                          <a:latin typeface="+mj-lt"/>
                          <a:ea typeface="Times New Roman"/>
                          <a:cs typeface="Times New Roman"/>
                        </a:rPr>
                        <a:t>- Cảm nhận thời tiết buổi sáng</a:t>
                      </a:r>
                      <a:endParaRPr lang="en-US" sz="1600" dirty="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just">
                        <a:spcBef>
                          <a:spcPts val="600"/>
                        </a:spcBef>
                        <a:spcAft>
                          <a:spcPts val="600"/>
                        </a:spcAft>
                      </a:pPr>
                      <a:endParaRPr lang="en-US" sz="1200" dirty="0">
                        <a:effectLst/>
                        <a:latin typeface=".VnTime"/>
                        <a:ea typeface="Times New Roman"/>
                        <a:cs typeface="Times New Roman"/>
                      </a:endParaRPr>
                    </a:p>
                  </a:txBody>
                  <a:tcPr marL="68580" marR="68580" marT="0" marB="0"/>
                </a:tc>
                <a:tc hMerge="1">
                  <a:txBody>
                    <a:bodyPr/>
                    <a:lstStyle/>
                    <a:p>
                      <a:pPr algn="just">
                        <a:spcBef>
                          <a:spcPts val="600"/>
                        </a:spcBef>
                        <a:spcAft>
                          <a:spcPts val="600"/>
                        </a:spcAft>
                      </a:pPr>
                      <a:endParaRPr lang="en-US" sz="1200" dirty="0">
                        <a:effectLst/>
                        <a:latin typeface=".VnTime"/>
                        <a:ea typeface="Times New Roman"/>
                        <a:cs typeface="Times New Roman"/>
                      </a:endParaRPr>
                    </a:p>
                  </a:txBody>
                  <a:tcPr marL="68580" marR="68580" marT="0" marB="0"/>
                </a:tc>
                <a:tc hMerge="1">
                  <a:txBody>
                    <a:bodyPr/>
                    <a:lstStyle/>
                    <a:p>
                      <a:pPr algn="just">
                        <a:spcBef>
                          <a:spcPts val="600"/>
                        </a:spcBef>
                        <a:spcAft>
                          <a:spcPts val="600"/>
                        </a:spcAft>
                      </a:pPr>
                      <a:endParaRPr lang="en-US" sz="1200" dirty="0">
                        <a:effectLst/>
                        <a:latin typeface=".VnTime"/>
                        <a:ea typeface="Times New Roman"/>
                        <a:cs typeface="Times New Roman"/>
                      </a:endParaRPr>
                    </a:p>
                  </a:txBody>
                  <a:tcPr marL="68580" marR="68580" marT="0" marB="0"/>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76341">
                <a:tc rowSpan="5">
                  <a:txBody>
                    <a:bodyPr/>
                    <a:lstStyle/>
                    <a:p>
                      <a:pPr algn="ctr">
                        <a:spcBef>
                          <a:spcPts val="600"/>
                        </a:spcBef>
                        <a:spcAft>
                          <a:spcPts val="600"/>
                        </a:spcAft>
                      </a:pPr>
                      <a:r>
                        <a:rPr lang="vi-VN" sz="1600" b="1" kern="1200" dirty="0" smtClean="0">
                          <a:solidFill>
                            <a:schemeClr val="lt1"/>
                          </a:solidFill>
                          <a:effectLst/>
                          <a:latin typeface="+mj-lt"/>
                          <a:ea typeface="+mn-ea"/>
                          <a:cs typeface="+mn-cs"/>
                        </a:rPr>
                        <a:t>Hoạt động học</a:t>
                      </a:r>
                      <a:endParaRPr lang="en-US" sz="16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dirty="0">
                          <a:effectLst/>
                          <a:latin typeface="+mj-lt"/>
                        </a:rPr>
                        <a:t>Thứ 2</a:t>
                      </a:r>
                      <a:endParaRPr lang="en-US" sz="16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0"/>
                        </a:spcBef>
                        <a:spcAft>
                          <a:spcPts val="0"/>
                        </a:spcAft>
                      </a:pPr>
                      <a:r>
                        <a:rPr lang="vi-VN" sz="1600" b="1">
                          <a:solidFill>
                            <a:srgbClr val="000000"/>
                          </a:solidFill>
                          <a:effectLst/>
                          <a:latin typeface="+mj-lt"/>
                          <a:ea typeface="Times New Roman"/>
                          <a:cs typeface="Times New Roman"/>
                        </a:rPr>
                        <a:t>Thể dục</a:t>
                      </a:r>
                      <a:endParaRPr lang="en-US" sz="1600">
                        <a:effectLst/>
                        <a:latin typeface="+mj-lt"/>
                        <a:ea typeface="Times New Roman"/>
                        <a:cs typeface="Times New Roman"/>
                      </a:endParaRPr>
                    </a:p>
                    <a:p>
                      <a:pPr algn="just">
                        <a:spcBef>
                          <a:spcPts val="0"/>
                        </a:spcBef>
                        <a:spcAft>
                          <a:spcPts val="0"/>
                        </a:spcAft>
                      </a:pPr>
                      <a:r>
                        <a:rPr lang="vi-VN" sz="1600">
                          <a:solidFill>
                            <a:srgbClr val="000000"/>
                          </a:solidFill>
                          <a:effectLst/>
                          <a:latin typeface="+mj-lt"/>
                          <a:ea typeface="Times New Roman"/>
                          <a:cs typeface="Times New Roman"/>
                        </a:rPr>
                        <a:t>Bật xa</a:t>
                      </a:r>
                      <a:endParaRPr lang="en-US" sz="1600">
                        <a:effectLst/>
                        <a:latin typeface="+mj-lt"/>
                        <a:ea typeface="Times New Roman"/>
                        <a:cs typeface="Times New Roman"/>
                      </a:endParaRPr>
                    </a:p>
                    <a:p>
                      <a:pPr algn="just">
                        <a:spcBef>
                          <a:spcPts val="0"/>
                        </a:spcBef>
                        <a:spcAft>
                          <a:spcPts val="0"/>
                        </a:spcAft>
                      </a:pPr>
                      <a:r>
                        <a:rPr lang="vi-VN" sz="1600">
                          <a:solidFill>
                            <a:srgbClr val="000000"/>
                          </a:solidFill>
                          <a:effectLst/>
                          <a:latin typeface="+mj-lt"/>
                          <a:ea typeface="Times New Roman"/>
                          <a:cs typeface="Times New Roman"/>
                        </a:rPr>
                        <a:t>(</a:t>
                      </a:r>
                      <a:r>
                        <a:rPr lang="vi-VN" sz="1600" i="1">
                          <a:solidFill>
                            <a:srgbClr val="000000"/>
                          </a:solidFill>
                          <a:effectLst/>
                          <a:latin typeface="+mj-lt"/>
                          <a:ea typeface="Times New Roman"/>
                          <a:cs typeface="Times New Roman"/>
                        </a:rPr>
                        <a:t>CS1)</a:t>
                      </a:r>
                      <a:endParaRPr lang="en-US" sz="160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6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en-US" sz="1600" b="1" dirty="0" smtClean="0">
                          <a:solidFill>
                            <a:srgbClr val="FF0000"/>
                          </a:solidFill>
                          <a:effectLst/>
                          <a:latin typeface="+mj-lt"/>
                        </a:rPr>
                        <a:t>1</a:t>
                      </a:r>
                      <a:r>
                        <a:rPr lang="vi-VN" sz="1600" b="1" dirty="0">
                          <a:solidFill>
                            <a:srgbClr val="FF0000"/>
                          </a:solidFill>
                          <a:effectLst/>
                          <a:latin typeface="+mj-lt"/>
                        </a:rPr>
                        <a:t> </a:t>
                      </a:r>
                      <a:endParaRPr lang="en-US" sz="1600" b="1" dirty="0">
                        <a:solidFill>
                          <a:srgbClr val="FF0000"/>
                        </a:solidFill>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dirty="0">
                          <a:effectLst/>
                          <a:latin typeface="+mj-lt"/>
                        </a:rPr>
                        <a:t>3</a:t>
                      </a:r>
                      <a:endParaRPr lang="en-US" sz="16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0"/>
                        </a:spcBef>
                        <a:spcAft>
                          <a:spcPts val="0"/>
                        </a:spcAft>
                      </a:pPr>
                      <a:r>
                        <a:rPr lang="vi-VN" sz="1600" b="1" dirty="0">
                          <a:solidFill>
                            <a:srgbClr val="000000"/>
                          </a:solidFill>
                          <a:effectLst/>
                          <a:latin typeface="+mj-lt"/>
                          <a:ea typeface="Times New Roman"/>
                          <a:cs typeface="Times New Roman"/>
                        </a:rPr>
                        <a:t>Âm nhạc</a:t>
                      </a:r>
                      <a:endParaRPr lang="en-US" sz="1600" dirty="0">
                        <a:effectLst/>
                        <a:latin typeface="+mj-lt"/>
                        <a:ea typeface="Times New Roman"/>
                        <a:cs typeface="Times New Roman"/>
                      </a:endParaRPr>
                    </a:p>
                    <a:p>
                      <a:pPr algn="just">
                        <a:spcBef>
                          <a:spcPts val="0"/>
                        </a:spcBef>
                        <a:spcAft>
                          <a:spcPts val="0"/>
                        </a:spcAft>
                      </a:pPr>
                      <a:r>
                        <a:rPr lang="vi-VN" sz="1600" dirty="0">
                          <a:solidFill>
                            <a:srgbClr val="000000"/>
                          </a:solidFill>
                          <a:effectLst/>
                          <a:latin typeface="+mj-lt"/>
                          <a:ea typeface="Times New Roman"/>
                          <a:cs typeface="Times New Roman"/>
                        </a:rPr>
                        <a:t>DH: Bố là tất cả</a:t>
                      </a:r>
                      <a:endParaRPr lang="en-US" sz="1600" dirty="0">
                        <a:effectLst/>
                        <a:latin typeface="+mj-lt"/>
                        <a:ea typeface="Times New Roman"/>
                        <a:cs typeface="Times New Roman"/>
                      </a:endParaRPr>
                    </a:p>
                    <a:p>
                      <a:pPr algn="just">
                        <a:spcBef>
                          <a:spcPts val="0"/>
                        </a:spcBef>
                        <a:spcAft>
                          <a:spcPts val="0"/>
                        </a:spcAft>
                      </a:pPr>
                      <a:r>
                        <a:rPr lang="vi-VN" sz="1600" dirty="0">
                          <a:solidFill>
                            <a:srgbClr val="000000"/>
                          </a:solidFill>
                          <a:effectLst/>
                          <a:latin typeface="+mj-lt"/>
                          <a:ea typeface="Times New Roman"/>
                          <a:cs typeface="Times New Roman"/>
                        </a:rPr>
                        <a:t>NH: Ba ngọn nến lung linh</a:t>
                      </a:r>
                      <a:endParaRPr lang="en-US" sz="1600" dirty="0">
                        <a:effectLst/>
                        <a:latin typeface="+mj-lt"/>
                        <a:ea typeface="Times New Roman"/>
                        <a:cs typeface="Times New Roman"/>
                      </a:endParaRPr>
                    </a:p>
                    <a:p>
                      <a:pPr algn="just">
                        <a:spcBef>
                          <a:spcPts val="0"/>
                        </a:spcBef>
                        <a:spcAft>
                          <a:spcPts val="0"/>
                        </a:spcAft>
                      </a:pPr>
                      <a:r>
                        <a:rPr lang="vi-VN" sz="1600" dirty="0">
                          <a:solidFill>
                            <a:srgbClr val="000000"/>
                          </a:solidFill>
                          <a:effectLst/>
                          <a:latin typeface="+mj-lt"/>
                          <a:ea typeface="Times New Roman"/>
                          <a:cs typeface="Times New Roman"/>
                        </a:rPr>
                        <a:t>TC: Gia đình trổ tài</a:t>
                      </a:r>
                      <a:endParaRPr lang="en-US" sz="1600" dirty="0">
                        <a:effectLst/>
                        <a:latin typeface="+mj-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dirty="0">
                          <a:effectLst/>
                          <a:latin typeface="+mj-lt"/>
                        </a:rPr>
                        <a:t>4</a:t>
                      </a:r>
                      <a:endParaRPr lang="en-US" sz="16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dirty="0">
                          <a:effectLst/>
                          <a:latin typeface="+mj-lt"/>
                        </a:rPr>
                        <a:t>5</a:t>
                      </a:r>
                      <a:endParaRPr lang="en-US" sz="16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600" dirty="0">
                          <a:effectLst/>
                          <a:latin typeface="+mj-lt"/>
                        </a:rPr>
                        <a:t>6</a:t>
                      </a:r>
                      <a:endParaRPr lang="en-US" sz="1600" dirty="0">
                        <a:effectLst/>
                        <a:latin typeface="+mj-lt"/>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dirty="0">
                          <a:effectLst/>
                          <a:latin typeface="+mj-lt"/>
                        </a:rPr>
                        <a:t> </a:t>
                      </a:r>
                      <a:endParaRPr lang="en-US" sz="16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a:effectLst/>
                          <a:latin typeface="+mj-lt"/>
                        </a:rPr>
                        <a:t> </a:t>
                      </a:r>
                      <a:endParaRPr lang="en-US" sz="160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600" dirty="0">
                          <a:effectLst/>
                          <a:latin typeface="+mj-lt"/>
                        </a:rPr>
                        <a:t> </a:t>
                      </a:r>
                      <a:endParaRPr lang="en-US" sz="1600" dirty="0">
                        <a:effectLst/>
                        <a:latin typeface="+mj-lt"/>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22516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par>
                          <p:cTn id="14" fill="hold">
                            <p:stCondLst>
                              <p:cond delay="500"/>
                            </p:stCondLst>
                            <p:childTnLst>
                              <p:par>
                                <p:cTn id="15" presetID="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37148587"/>
              </p:ext>
            </p:extLst>
          </p:nvPr>
        </p:nvGraphicFramePr>
        <p:xfrm>
          <a:off x="381000" y="487960"/>
          <a:ext cx="8327993" cy="5836640"/>
        </p:xfrm>
        <a:graphic>
          <a:graphicData uri="http://schemas.openxmlformats.org/drawingml/2006/table">
            <a:tbl>
              <a:tblPr firstRow="1" firstCol="1" bandRow="1">
                <a:tableStyleId>{5C22544A-7EE6-4342-B048-85BDC9FD1C3A}</a:tableStyleId>
              </a:tblPr>
              <a:tblGrid>
                <a:gridCol w="762000"/>
                <a:gridCol w="762000"/>
                <a:gridCol w="1463040"/>
                <a:gridCol w="1463040"/>
                <a:gridCol w="1463040"/>
                <a:gridCol w="1463040"/>
                <a:gridCol w="951833"/>
              </a:tblGrid>
              <a:tr h="1169640">
                <a:tc gridSpan="2">
                  <a:txBody>
                    <a:bodyPr/>
                    <a:lstStyle/>
                    <a:p>
                      <a:pPr algn="ctr">
                        <a:spcBef>
                          <a:spcPts val="600"/>
                        </a:spcBef>
                        <a:spcAft>
                          <a:spcPts val="600"/>
                        </a:spcAft>
                      </a:pPr>
                      <a:r>
                        <a:rPr lang="vi-VN" sz="1800" baseline="0" dirty="0">
                          <a:solidFill>
                            <a:srgbClr val="FFFF00"/>
                          </a:solidFill>
                          <a:effectLst/>
                          <a:latin typeface="Times New Roman" pitchFamily="18" charset="0"/>
                        </a:rPr>
                        <a:t>Hoạt động</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ctr">
                        <a:spcBef>
                          <a:spcPts val="600"/>
                        </a:spcBef>
                        <a:spcAft>
                          <a:spcPts val="600"/>
                        </a:spcAft>
                      </a:pPr>
                      <a:r>
                        <a:rPr lang="vi-VN" sz="1800" baseline="0" dirty="0">
                          <a:solidFill>
                            <a:srgbClr val="FFFF00"/>
                          </a:solidFill>
                          <a:effectLst/>
                          <a:latin typeface="Times New Roman" pitchFamily="18" charset="0"/>
                        </a:rPr>
                        <a:t>Tuần I</a:t>
                      </a:r>
                      <a:endParaRPr lang="en-US" sz="1800" baseline="0" dirty="0">
                        <a:solidFill>
                          <a:srgbClr val="FFFF00"/>
                        </a:solidFill>
                        <a:effectLst/>
                        <a:latin typeface="Times New Roman" pitchFamily="18" charset="0"/>
                      </a:endParaRPr>
                    </a:p>
                    <a:p>
                      <a:pPr algn="ctr">
                        <a:spcBef>
                          <a:spcPts val="600"/>
                        </a:spcBef>
                        <a:spcAft>
                          <a:spcPts val="600"/>
                        </a:spcAft>
                      </a:pPr>
                      <a:r>
                        <a:rPr lang="vi-VN" sz="1800" baseline="0" dirty="0">
                          <a:solidFill>
                            <a:srgbClr val="FFFF00"/>
                          </a:solidFill>
                          <a:effectLst/>
                          <a:latin typeface="Times New Roman" pitchFamily="18" charset="0"/>
                        </a:rPr>
                        <a:t>(Từ ngày.. đến ngày...)</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Tuần II</a:t>
                      </a:r>
                      <a:endParaRPr lang="en-US" sz="1800" baseline="0" dirty="0">
                        <a:solidFill>
                          <a:srgbClr val="FFFF00"/>
                        </a:solidFill>
                        <a:effectLst/>
                        <a:latin typeface="Times New Roman" pitchFamily="18" charset="0"/>
                      </a:endParaRPr>
                    </a:p>
                    <a:p>
                      <a:pPr algn="ctr">
                        <a:spcBef>
                          <a:spcPts val="600"/>
                        </a:spcBef>
                        <a:spcAft>
                          <a:spcPts val="600"/>
                        </a:spcAft>
                      </a:pPr>
                      <a:r>
                        <a:rPr lang="vi-VN" sz="1800" baseline="0" dirty="0">
                          <a:solidFill>
                            <a:srgbClr val="FFFF00"/>
                          </a:solidFill>
                          <a:effectLst/>
                          <a:latin typeface="Times New Roman" pitchFamily="18" charset="0"/>
                        </a:rPr>
                        <a:t>(Từ ngày.. đến ngày...)</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Tuần III</a:t>
                      </a:r>
                      <a:endParaRPr lang="en-US" sz="1800" baseline="0" dirty="0">
                        <a:solidFill>
                          <a:srgbClr val="FFFF00"/>
                        </a:solidFill>
                        <a:effectLst/>
                        <a:latin typeface="Times New Roman" pitchFamily="18" charset="0"/>
                      </a:endParaRPr>
                    </a:p>
                    <a:p>
                      <a:pPr algn="ctr">
                        <a:spcBef>
                          <a:spcPts val="600"/>
                        </a:spcBef>
                        <a:spcAft>
                          <a:spcPts val="600"/>
                        </a:spcAft>
                      </a:pPr>
                      <a:r>
                        <a:rPr lang="vi-VN" sz="1800" baseline="0" dirty="0">
                          <a:solidFill>
                            <a:srgbClr val="FFFF00"/>
                          </a:solidFill>
                          <a:effectLst/>
                          <a:latin typeface="Times New Roman" pitchFamily="18" charset="0"/>
                        </a:rPr>
                        <a:t>(Từ ngày.. đến ngày...)</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Tuần IV</a:t>
                      </a:r>
                      <a:endParaRPr lang="en-US" sz="1800" baseline="0" dirty="0">
                        <a:solidFill>
                          <a:srgbClr val="FFFF00"/>
                        </a:solidFill>
                        <a:effectLst/>
                        <a:latin typeface="Times New Roman" pitchFamily="18" charset="0"/>
                      </a:endParaRPr>
                    </a:p>
                    <a:p>
                      <a:pPr algn="ctr">
                        <a:spcBef>
                          <a:spcPts val="600"/>
                        </a:spcBef>
                        <a:spcAft>
                          <a:spcPts val="600"/>
                        </a:spcAft>
                      </a:pPr>
                      <a:r>
                        <a:rPr lang="vi-VN" sz="1800" baseline="0" dirty="0">
                          <a:solidFill>
                            <a:srgbClr val="FFFF00"/>
                          </a:solidFill>
                          <a:effectLst/>
                          <a:latin typeface="Times New Roman" pitchFamily="18" charset="0"/>
                        </a:rPr>
                        <a:t>(Từ ngày.. đến ngày...)</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Lưu ý</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rowSpan="4">
                  <a:txBody>
                    <a:bodyPr/>
                    <a:lstStyle/>
                    <a:p>
                      <a:pPr algn="just">
                        <a:spcBef>
                          <a:spcPts val="600"/>
                        </a:spcBef>
                        <a:spcAft>
                          <a:spcPts val="600"/>
                        </a:spcAft>
                      </a:pPr>
                      <a:r>
                        <a:rPr lang="vi-VN" sz="1800" b="1" kern="1200" baseline="0" dirty="0" smtClean="0">
                          <a:solidFill>
                            <a:schemeClr val="lt1"/>
                          </a:solidFill>
                          <a:effectLst/>
                          <a:latin typeface="Times New Roman" pitchFamily="18" charset="0"/>
                          <a:ea typeface="+mn-ea"/>
                          <a:cs typeface="+mn-cs"/>
                        </a:rPr>
                        <a:t>Hoạt động ngoài trời </a:t>
                      </a:r>
                      <a:endParaRPr lang="en-US" sz="1800" baseline="0" dirty="0">
                        <a:solidFill>
                          <a:schemeClr val="bg1"/>
                        </a:solidFill>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Thứ 2</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0"/>
                        </a:spcBef>
                        <a:spcAft>
                          <a:spcPts val="0"/>
                        </a:spcAft>
                      </a:pPr>
                      <a:r>
                        <a:rPr lang="vi-VN" sz="1800" baseline="0">
                          <a:solidFill>
                            <a:srgbClr val="000000"/>
                          </a:solidFill>
                          <a:effectLst/>
                          <a:latin typeface="Times New Roman" pitchFamily="18" charset="0"/>
                          <a:ea typeface="Times New Roman"/>
                          <a:cs typeface="Times New Roman"/>
                        </a:rPr>
                        <a:t>- Quan sát thời tiết.. </a:t>
                      </a:r>
                      <a:endParaRPr lang="en-US" sz="1800" baseline="0">
                        <a:effectLst/>
                        <a:latin typeface="Times New Roman" pitchFamily="18" charset="0"/>
                        <a:ea typeface="Times New Roman"/>
                        <a:cs typeface="Times New Roman"/>
                      </a:endParaRPr>
                    </a:p>
                    <a:p>
                      <a:pPr>
                        <a:spcBef>
                          <a:spcPts val="0"/>
                        </a:spcBef>
                        <a:spcAft>
                          <a:spcPts val="0"/>
                        </a:spcAft>
                      </a:pPr>
                      <a:r>
                        <a:rPr lang="vi-VN" sz="1800" baseline="0">
                          <a:solidFill>
                            <a:srgbClr val="000000"/>
                          </a:solidFill>
                          <a:effectLst/>
                          <a:latin typeface="Times New Roman" pitchFamily="18" charset="0"/>
                          <a:ea typeface="Times New Roman"/>
                          <a:cs typeface="Times New Roman"/>
                        </a:rPr>
                        <a:t>- TCVĐ: nhảy lò cò</a:t>
                      </a:r>
                      <a:r>
                        <a:rPr lang="en-US"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p>
                      <a:pPr>
                        <a:spcBef>
                          <a:spcPts val="0"/>
                        </a:spcBef>
                        <a:spcAft>
                          <a:spcPts val="0"/>
                        </a:spcAft>
                      </a:pPr>
                      <a:r>
                        <a:rPr lang="vi-VN" sz="1800" i="1" baseline="0">
                          <a:solidFill>
                            <a:srgbClr val="000000"/>
                          </a:solidFill>
                          <a:effectLst/>
                          <a:latin typeface="Times New Roman" pitchFamily="18" charset="0"/>
                          <a:ea typeface="Times New Roman"/>
                          <a:cs typeface="Times New Roman"/>
                        </a:rPr>
                        <a:t>(CS9)</a:t>
                      </a:r>
                      <a:endParaRPr lang="en-US" sz="1800" baseline="0">
                        <a:effectLst/>
                        <a:latin typeface="Times New Roman" pitchFamily="18" charset="0"/>
                        <a:ea typeface="Times New Roman"/>
                        <a:cs typeface="Times New Roman"/>
                      </a:endParaRPr>
                    </a:p>
                    <a:p>
                      <a:pPr>
                        <a:spcBef>
                          <a:spcPts val="0"/>
                        </a:spcBef>
                        <a:spcAft>
                          <a:spcPts val="0"/>
                        </a:spcAft>
                      </a:pPr>
                      <a:r>
                        <a:rPr lang="vi-VN" sz="1800" baseline="0">
                          <a:solidFill>
                            <a:srgbClr val="000000"/>
                          </a:solidFill>
                          <a:effectLst/>
                          <a:latin typeface="Times New Roman" pitchFamily="18" charset="0"/>
                          <a:ea typeface="Times New Roman"/>
                          <a:cs typeface="Times New Roman"/>
                        </a:rPr>
                        <a:t>- Chơi theo ý thích</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0"/>
                        </a:spcBef>
                        <a:spcAft>
                          <a:spcPts val="0"/>
                        </a:spcAft>
                      </a:pPr>
                      <a:r>
                        <a:rPr lang="vi-VN" sz="1800" baseline="0" dirty="0">
                          <a:solidFill>
                            <a:srgbClr val="000000"/>
                          </a:solidFill>
                          <a:effectLst/>
                          <a:latin typeface="Times New Roman" pitchFamily="18" charset="0"/>
                          <a:ea typeface="Times New Roman"/>
                          <a:cs typeface="Times New Roman"/>
                        </a:rPr>
                        <a:t>- Giao lưu các trò chơi vận động (giữa 2 lớp, khối lớp)..</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en-US" sz="1800" b="1" baseline="0" dirty="0" smtClean="0">
                          <a:solidFill>
                            <a:srgbClr val="FF0000"/>
                          </a:solidFill>
                          <a:effectLst/>
                          <a:latin typeface="Times New Roman" pitchFamily="18" charset="0"/>
                          <a:ea typeface="Times New Roman"/>
                          <a:cs typeface="Times New Roman"/>
                        </a:rPr>
                        <a:t>9</a:t>
                      </a:r>
                      <a:endParaRPr lang="en-US" sz="1800" b="1" baseline="0" dirty="0">
                        <a:solidFill>
                          <a:srgbClr val="FF0000"/>
                        </a:solidFill>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3</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4</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5</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6</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gridSpan="2">
                  <a:txBody>
                    <a:bodyPr/>
                    <a:lstStyle/>
                    <a:p>
                      <a:pPr algn="ctr">
                        <a:spcBef>
                          <a:spcPts val="600"/>
                        </a:spcBef>
                        <a:spcAft>
                          <a:spcPts val="600"/>
                        </a:spcAft>
                      </a:pPr>
                      <a:r>
                        <a:rPr lang="vi-VN" sz="1800" b="1" kern="1200" baseline="0" dirty="0" smtClean="0">
                          <a:solidFill>
                            <a:schemeClr val="lt1"/>
                          </a:solidFill>
                          <a:effectLst/>
                          <a:latin typeface="Times New Roman" pitchFamily="18" charset="0"/>
                          <a:ea typeface="+mn-ea"/>
                          <a:cs typeface="+mn-cs"/>
                        </a:rPr>
                        <a:t>Hoạt động góc</a:t>
                      </a:r>
                      <a:endParaRPr lang="en-US" sz="18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r>
                        <a:rPr lang="vi-VN" sz="1800" kern="1200" baseline="0" dirty="0" smtClean="0">
                          <a:solidFill>
                            <a:schemeClr val="dk1"/>
                          </a:solidFill>
                          <a:effectLst/>
                          <a:latin typeface="Times New Roman" pitchFamily="18" charset="0"/>
                          <a:ea typeface="+mn-ea"/>
                          <a:cs typeface="+mn-cs"/>
                        </a:rPr>
                        <a:t>*</a:t>
                      </a:r>
                      <a:r>
                        <a:rPr lang="vi-VN" sz="1800" b="1" i="1" kern="1200" baseline="0" dirty="0" smtClean="0">
                          <a:solidFill>
                            <a:schemeClr val="dk1"/>
                          </a:solidFill>
                          <a:effectLst/>
                          <a:latin typeface="Times New Roman" pitchFamily="18" charset="0"/>
                          <a:ea typeface="+mn-ea"/>
                          <a:cs typeface="+mn-cs"/>
                        </a:rPr>
                        <a:t>Góc trọng tâm: </a:t>
                      </a:r>
                      <a:r>
                        <a:rPr lang="vi-VN" sz="1800" kern="1200" baseline="0" dirty="0" smtClean="0">
                          <a:solidFill>
                            <a:schemeClr val="dk1"/>
                          </a:solidFill>
                          <a:effectLst/>
                          <a:latin typeface="Times New Roman" pitchFamily="18" charset="0"/>
                          <a:ea typeface="+mn-ea"/>
                          <a:cs typeface="+mn-cs"/>
                        </a:rPr>
                        <a:t>Xây dựng khu chung cư (T1); xưởng sản xuất đồ gốm nặn đồ dùng GĐ (T2); làm quà tặng cô giáo (T3); phân loại sản phẩm của nghề theo 2 dấu hiệu (T4)</a:t>
                      </a:r>
                      <a:endParaRPr lang="en-US" sz="1800" kern="1200" baseline="0" dirty="0" smtClean="0">
                        <a:solidFill>
                          <a:schemeClr val="dk1"/>
                        </a:solidFill>
                        <a:effectLst/>
                        <a:latin typeface="Times New Roman" pitchFamily="18" charset="0"/>
                        <a:ea typeface="+mn-ea"/>
                        <a:cs typeface="+mn-cs"/>
                      </a:endParaRPr>
                    </a:p>
                    <a:p>
                      <a:r>
                        <a:rPr lang="vi-VN" sz="1800" kern="1200" baseline="0" dirty="0" smtClean="0">
                          <a:solidFill>
                            <a:schemeClr val="dk1"/>
                          </a:solidFill>
                          <a:effectLst/>
                          <a:latin typeface="Times New Roman" pitchFamily="18" charset="0"/>
                          <a:ea typeface="+mn-ea"/>
                          <a:cs typeface="+mn-cs"/>
                        </a:rPr>
                        <a:t>- Góc sách truyện: Xem sách, kể chuyện theo tranh </a:t>
                      </a:r>
                      <a:r>
                        <a:rPr lang="vi-VN" sz="1800" i="1" kern="1200" baseline="0" dirty="0" smtClean="0">
                          <a:solidFill>
                            <a:schemeClr val="dk1"/>
                          </a:solidFill>
                          <a:effectLst/>
                          <a:latin typeface="Times New Roman" pitchFamily="18" charset="0"/>
                          <a:ea typeface="+mn-ea"/>
                          <a:cs typeface="+mn-cs"/>
                        </a:rPr>
                        <a:t>(CS81</a:t>
                      </a:r>
                      <a:r>
                        <a:rPr lang="vi-VN" sz="1800" kern="1200" baseline="0" dirty="0" smtClean="0">
                          <a:solidFill>
                            <a:schemeClr val="dk1"/>
                          </a:solidFill>
                          <a:effectLst/>
                          <a:latin typeface="Times New Roman" pitchFamily="18" charset="0"/>
                          <a:ea typeface="+mn-ea"/>
                          <a:cs typeface="+mn-cs"/>
                        </a:rPr>
                        <a:t>)..</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spcBef>
                          <a:spcPts val="600"/>
                        </a:spcBef>
                        <a:spcAft>
                          <a:spcPts val="600"/>
                        </a:spcAft>
                      </a:pPr>
                      <a:r>
                        <a:rPr lang="en-US" sz="1800" b="1" baseline="0" dirty="0" smtClean="0">
                          <a:solidFill>
                            <a:srgbClr val="FF0000"/>
                          </a:solidFill>
                          <a:effectLst/>
                          <a:latin typeface="Times New Roman" pitchFamily="18" charset="0"/>
                          <a:ea typeface="Times New Roman"/>
                          <a:cs typeface="Times New Roman"/>
                        </a:rPr>
                        <a:t>81</a:t>
                      </a:r>
                      <a:endParaRPr lang="en-US" sz="1800" b="1" baseline="0" dirty="0">
                        <a:solidFill>
                          <a:srgbClr val="FF0000"/>
                        </a:solidFill>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gridSpan="2">
                  <a:txBody>
                    <a:bodyPr/>
                    <a:lstStyle/>
                    <a:p>
                      <a:pPr algn="ctr">
                        <a:spcBef>
                          <a:spcPts val="600"/>
                        </a:spcBef>
                        <a:spcAft>
                          <a:spcPts val="600"/>
                        </a:spcAft>
                      </a:pPr>
                      <a:r>
                        <a:rPr lang="vi-VN" sz="1800" b="1" kern="1200" baseline="0" dirty="0" smtClean="0">
                          <a:solidFill>
                            <a:schemeClr val="lt1"/>
                          </a:solidFill>
                          <a:effectLst/>
                          <a:latin typeface="Times New Roman" pitchFamily="18" charset="0"/>
                          <a:ea typeface="+mn-ea"/>
                          <a:cs typeface="+mn-cs"/>
                        </a:rPr>
                        <a:t>Hoạt động ăn, ngủ, vệ sinh</a:t>
                      </a:r>
                      <a:endParaRPr lang="en-US" sz="18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200" dirty="0">
                        <a:effectLst/>
                        <a:latin typeface=".VnTime"/>
                        <a:ea typeface="Times New Roman"/>
                        <a:cs typeface="Times New Roman"/>
                      </a:endParaRPr>
                    </a:p>
                  </a:txBody>
                  <a:tcPr marL="68580" marR="68580" marT="0" marB="0"/>
                </a:tc>
                <a:tc gridSpan="4">
                  <a:txBody>
                    <a:bodyPr/>
                    <a:lstStyle/>
                    <a:p>
                      <a:pPr algn="just">
                        <a:spcBef>
                          <a:spcPts val="600"/>
                        </a:spcBef>
                        <a:spcAft>
                          <a:spcPts val="600"/>
                        </a:spcAft>
                      </a:pPr>
                      <a:r>
                        <a:rPr lang="vi-VN" sz="1800" kern="1200" baseline="0" dirty="0" smtClean="0">
                          <a:solidFill>
                            <a:schemeClr val="dk1"/>
                          </a:solidFill>
                          <a:effectLst/>
                          <a:latin typeface="Times New Roman" pitchFamily="18" charset="0"/>
                          <a:ea typeface="+mn-ea"/>
                          <a:cs typeface="+mn-cs"/>
                        </a:rPr>
                        <a:t>- Luyện tập rửa tay bằng xà phòng, đi vệ sinh đúng nơi quy định, sử dụng đồ dùng vệ sinh đúng cách (</a:t>
                      </a:r>
                      <a:r>
                        <a:rPr lang="vi-VN" sz="1800" i="1" kern="1200" baseline="0" dirty="0" smtClean="0">
                          <a:solidFill>
                            <a:schemeClr val="dk1"/>
                          </a:solidFill>
                          <a:effectLst/>
                          <a:latin typeface="Times New Roman" pitchFamily="18" charset="0"/>
                          <a:ea typeface="+mn-ea"/>
                          <a:cs typeface="+mn-cs"/>
                        </a:rPr>
                        <a:t>CS15)</a:t>
                      </a:r>
                      <a:r>
                        <a:rPr lang="vi-VN" sz="1800" kern="1200" baseline="0" dirty="0" smtClean="0">
                          <a:solidFill>
                            <a:schemeClr val="dk1"/>
                          </a:solidFill>
                          <a:effectLst/>
                          <a:latin typeface="Times New Roman" pitchFamily="18" charset="0"/>
                          <a:ea typeface="+mn-ea"/>
                          <a:cs typeface="+mn-cs"/>
                        </a:rPr>
                        <a:t>..</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68239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51254850"/>
              </p:ext>
            </p:extLst>
          </p:nvPr>
        </p:nvGraphicFramePr>
        <p:xfrm>
          <a:off x="381000" y="487960"/>
          <a:ext cx="8327993" cy="5562320"/>
        </p:xfrm>
        <a:graphic>
          <a:graphicData uri="http://schemas.openxmlformats.org/drawingml/2006/table">
            <a:tbl>
              <a:tblPr firstRow="1" firstCol="1" bandRow="1">
                <a:tableStyleId>{5C22544A-7EE6-4342-B048-85BDC9FD1C3A}</a:tableStyleId>
              </a:tblPr>
              <a:tblGrid>
                <a:gridCol w="762000"/>
                <a:gridCol w="762000"/>
                <a:gridCol w="1463040"/>
                <a:gridCol w="1463040"/>
                <a:gridCol w="1463040"/>
                <a:gridCol w="1463040"/>
                <a:gridCol w="951833"/>
              </a:tblGrid>
              <a:tr h="1169640">
                <a:tc gridSpan="2">
                  <a:txBody>
                    <a:bodyPr/>
                    <a:lstStyle/>
                    <a:p>
                      <a:pPr algn="ctr">
                        <a:spcBef>
                          <a:spcPts val="600"/>
                        </a:spcBef>
                        <a:spcAft>
                          <a:spcPts val="600"/>
                        </a:spcAft>
                      </a:pPr>
                      <a:r>
                        <a:rPr lang="vi-VN" sz="1800" baseline="0" dirty="0">
                          <a:solidFill>
                            <a:srgbClr val="FFFF00"/>
                          </a:solidFill>
                          <a:effectLst/>
                          <a:latin typeface="Times New Roman" pitchFamily="18" charset="0"/>
                        </a:rPr>
                        <a:t>Hoạt động</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ctr">
                        <a:spcBef>
                          <a:spcPts val="600"/>
                        </a:spcBef>
                        <a:spcAft>
                          <a:spcPts val="600"/>
                        </a:spcAft>
                      </a:pPr>
                      <a:r>
                        <a:rPr lang="vi-VN" sz="1800" baseline="0" dirty="0">
                          <a:solidFill>
                            <a:srgbClr val="FFFF00"/>
                          </a:solidFill>
                          <a:effectLst/>
                          <a:latin typeface="Times New Roman" pitchFamily="18" charset="0"/>
                        </a:rPr>
                        <a:t>Tuần I</a:t>
                      </a:r>
                      <a:endParaRPr lang="en-US" sz="1800" baseline="0" dirty="0">
                        <a:solidFill>
                          <a:srgbClr val="FFFF00"/>
                        </a:solidFill>
                        <a:effectLst/>
                        <a:latin typeface="Times New Roman" pitchFamily="18" charset="0"/>
                      </a:endParaRPr>
                    </a:p>
                    <a:p>
                      <a:pPr algn="ctr">
                        <a:spcBef>
                          <a:spcPts val="600"/>
                        </a:spcBef>
                        <a:spcAft>
                          <a:spcPts val="600"/>
                        </a:spcAft>
                      </a:pPr>
                      <a:r>
                        <a:rPr lang="vi-VN" sz="1800" baseline="0" dirty="0">
                          <a:solidFill>
                            <a:srgbClr val="FFFF00"/>
                          </a:solidFill>
                          <a:effectLst/>
                          <a:latin typeface="Times New Roman" pitchFamily="18" charset="0"/>
                        </a:rPr>
                        <a:t>(Từ ngày.. đến ngày...)</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Tuần II</a:t>
                      </a:r>
                      <a:endParaRPr lang="en-US" sz="1800" baseline="0" dirty="0">
                        <a:solidFill>
                          <a:srgbClr val="FFFF00"/>
                        </a:solidFill>
                        <a:effectLst/>
                        <a:latin typeface="Times New Roman" pitchFamily="18" charset="0"/>
                      </a:endParaRPr>
                    </a:p>
                    <a:p>
                      <a:pPr algn="ctr">
                        <a:spcBef>
                          <a:spcPts val="600"/>
                        </a:spcBef>
                        <a:spcAft>
                          <a:spcPts val="600"/>
                        </a:spcAft>
                      </a:pPr>
                      <a:r>
                        <a:rPr lang="vi-VN" sz="1800" baseline="0" dirty="0">
                          <a:solidFill>
                            <a:srgbClr val="FFFF00"/>
                          </a:solidFill>
                          <a:effectLst/>
                          <a:latin typeface="Times New Roman" pitchFamily="18" charset="0"/>
                        </a:rPr>
                        <a:t>(Từ ngày.. đến ngày...)</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Tuần III</a:t>
                      </a:r>
                      <a:endParaRPr lang="en-US" sz="1800" baseline="0" dirty="0">
                        <a:solidFill>
                          <a:srgbClr val="FFFF00"/>
                        </a:solidFill>
                        <a:effectLst/>
                        <a:latin typeface="Times New Roman" pitchFamily="18" charset="0"/>
                      </a:endParaRPr>
                    </a:p>
                    <a:p>
                      <a:pPr algn="ctr">
                        <a:spcBef>
                          <a:spcPts val="600"/>
                        </a:spcBef>
                        <a:spcAft>
                          <a:spcPts val="600"/>
                        </a:spcAft>
                      </a:pPr>
                      <a:r>
                        <a:rPr lang="vi-VN" sz="1800" baseline="0" dirty="0">
                          <a:solidFill>
                            <a:srgbClr val="FFFF00"/>
                          </a:solidFill>
                          <a:effectLst/>
                          <a:latin typeface="Times New Roman" pitchFamily="18" charset="0"/>
                        </a:rPr>
                        <a:t>(Từ ngày.. đến ngày...)</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Tuần IV</a:t>
                      </a:r>
                      <a:endParaRPr lang="en-US" sz="1800" baseline="0" dirty="0">
                        <a:solidFill>
                          <a:srgbClr val="FFFF00"/>
                        </a:solidFill>
                        <a:effectLst/>
                        <a:latin typeface="Times New Roman" pitchFamily="18" charset="0"/>
                      </a:endParaRPr>
                    </a:p>
                    <a:p>
                      <a:pPr algn="ctr">
                        <a:spcBef>
                          <a:spcPts val="600"/>
                        </a:spcBef>
                        <a:spcAft>
                          <a:spcPts val="600"/>
                        </a:spcAft>
                      </a:pPr>
                      <a:r>
                        <a:rPr lang="vi-VN" sz="1800" baseline="0" dirty="0">
                          <a:solidFill>
                            <a:srgbClr val="FFFF00"/>
                          </a:solidFill>
                          <a:effectLst/>
                          <a:latin typeface="Times New Roman" pitchFamily="18" charset="0"/>
                        </a:rPr>
                        <a:t>(Từ ngày.. đến ngày...)</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Lưu ý</a:t>
                      </a:r>
                      <a:endParaRPr lang="en-US" sz="1800" baseline="0" dirty="0">
                        <a:solidFill>
                          <a:srgbClr val="FFFF00"/>
                        </a:solidFill>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rowSpan="4">
                  <a:txBody>
                    <a:bodyPr/>
                    <a:lstStyle/>
                    <a:p>
                      <a:pPr algn="just">
                        <a:spcBef>
                          <a:spcPts val="600"/>
                        </a:spcBef>
                        <a:spcAft>
                          <a:spcPts val="600"/>
                        </a:spcAft>
                      </a:pPr>
                      <a:r>
                        <a:rPr lang="vi-VN" sz="1800" b="1" kern="1200" baseline="0" dirty="0" smtClean="0">
                          <a:solidFill>
                            <a:schemeClr val="lt1"/>
                          </a:solidFill>
                          <a:effectLst/>
                          <a:latin typeface="Times New Roman" pitchFamily="18" charset="0"/>
                          <a:ea typeface="+mn-ea"/>
                          <a:cs typeface="+mn-cs"/>
                        </a:rPr>
                        <a:t>Hoạt động chiều </a:t>
                      </a:r>
                      <a:endParaRPr lang="en-US" sz="1800" baseline="0" dirty="0">
                        <a:solidFill>
                          <a:schemeClr val="bg1"/>
                        </a:solidFill>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Thứ 2</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800" baseline="0">
                          <a:solidFill>
                            <a:srgbClr val="000000"/>
                          </a:solidFill>
                          <a:effectLst/>
                          <a:latin typeface="Times New Roman" pitchFamily="18" charset="0"/>
                          <a:ea typeface="Times New Roman"/>
                          <a:cs typeface="Times New Roman"/>
                        </a:rPr>
                        <a:t>- HD trò chơi: Đomino</a:t>
                      </a:r>
                      <a:endParaRPr lang="en-US" sz="1800" baseline="0">
                        <a:effectLst/>
                        <a:latin typeface="Times New Roman" pitchFamily="18" charset="0"/>
                        <a:ea typeface="Times New Roman"/>
                        <a:cs typeface="Times New Roman"/>
                      </a:endParaRPr>
                    </a:p>
                    <a:p>
                      <a:pPr>
                        <a:spcBef>
                          <a:spcPts val="600"/>
                        </a:spcBef>
                        <a:spcAft>
                          <a:spcPts val="600"/>
                        </a:spcAft>
                      </a:pPr>
                      <a:r>
                        <a:rPr lang="vi-VN" sz="1800" baseline="0">
                          <a:solidFill>
                            <a:srgbClr val="000000"/>
                          </a:solidFill>
                          <a:effectLst/>
                          <a:latin typeface="Times New Roman" pitchFamily="18" charset="0"/>
                          <a:ea typeface="Times New Roman"/>
                          <a:cs typeface="Times New Roman"/>
                        </a:rPr>
                        <a:t>- Rèn thói quen vệ sinh: cởi, kéo khóa áo, gấp áo...</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800" baseline="0">
                          <a:solidFill>
                            <a:srgbClr val="000000"/>
                          </a:solidFill>
                          <a:effectLst/>
                          <a:latin typeface="Times New Roman" pitchFamily="18" charset="0"/>
                          <a:ea typeface="Times New Roman"/>
                          <a:cs typeface="Times New Roman"/>
                        </a:rPr>
                        <a:t>Lao động tập thể: dọn vệ sinh, lau đồ chơi.. </a:t>
                      </a:r>
                      <a:endParaRPr lang="en-US" sz="1800" baseline="0">
                        <a:effectLst/>
                        <a:latin typeface="Times New Roman" pitchFamily="18" charset="0"/>
                        <a:ea typeface="Times New Roman"/>
                        <a:cs typeface="Times New Roman"/>
                      </a:endParaRPr>
                    </a:p>
                    <a:p>
                      <a:pPr>
                        <a:spcBef>
                          <a:spcPts val="600"/>
                        </a:spcBef>
                        <a:spcAft>
                          <a:spcPts val="600"/>
                        </a:spcAft>
                      </a:pPr>
                      <a:r>
                        <a:rPr lang="vi-VN" sz="1800" baseline="0">
                          <a:solidFill>
                            <a:srgbClr val="000000"/>
                          </a:solidFill>
                          <a:effectLst/>
                          <a:latin typeface="Times New Roman" pitchFamily="18" charset="0"/>
                          <a:ea typeface="Times New Roman"/>
                          <a:cs typeface="Times New Roman"/>
                        </a:rPr>
                        <a:t>- Chơi theo ý thích</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800" i="1" baseline="0">
                          <a:solidFill>
                            <a:srgbClr val="000000"/>
                          </a:solidFill>
                          <a:effectLst/>
                          <a:latin typeface="Times New Roman" pitchFamily="18" charset="0"/>
                          <a:ea typeface="Times New Roman"/>
                          <a:cs typeface="Times New Roman"/>
                        </a:rPr>
                        <a:t>Xem video thảo luận về các tình huống xảy ra trong cuộc sống để tìm cách giải quyết</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800" baseline="0" dirty="0">
                          <a:solidFill>
                            <a:srgbClr val="000000"/>
                          </a:solidFill>
                          <a:effectLst/>
                          <a:latin typeface="Times New Roman" pitchFamily="18" charset="0"/>
                          <a:ea typeface="Times New Roman"/>
                          <a:cs typeface="Times New Roman"/>
                        </a:rPr>
                        <a:t>Ôn thơ: Cô giáo của em</a:t>
                      </a:r>
                      <a:endParaRPr lang="en-US" sz="1800" baseline="0" dirty="0">
                        <a:effectLst/>
                        <a:latin typeface="Times New Roman" pitchFamily="18" charset="0"/>
                        <a:ea typeface="Times New Roman"/>
                        <a:cs typeface="Times New Roman"/>
                      </a:endParaRPr>
                    </a:p>
                    <a:p>
                      <a:pPr>
                        <a:spcBef>
                          <a:spcPts val="600"/>
                        </a:spcBef>
                        <a:spcAft>
                          <a:spcPts val="600"/>
                        </a:spcAft>
                      </a:pPr>
                      <a:r>
                        <a:rPr lang="vi-VN" sz="1800" baseline="0" dirty="0">
                          <a:solidFill>
                            <a:srgbClr val="000000"/>
                          </a:solidFill>
                          <a:effectLst/>
                          <a:latin typeface="Times New Roman" pitchFamily="18" charset="0"/>
                          <a:ea typeface="Times New Roman"/>
                          <a:cs typeface="Times New Roman"/>
                        </a:rPr>
                        <a:t>- Tham gia các hoạt động bổ trợ, năng  khiếu</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en-US" sz="1800" b="1" baseline="0" dirty="0" smtClean="0">
                          <a:solidFill>
                            <a:srgbClr val="FF0000"/>
                          </a:solidFill>
                          <a:effectLst/>
                          <a:latin typeface="Times New Roman" pitchFamily="18" charset="0"/>
                          <a:ea typeface="Times New Roman"/>
                          <a:cs typeface="Times New Roman"/>
                        </a:rPr>
                        <a:t>9</a:t>
                      </a:r>
                      <a:endParaRPr lang="en-US" sz="1800" b="1" baseline="0" dirty="0">
                        <a:solidFill>
                          <a:srgbClr val="FF0000"/>
                        </a:solidFill>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3</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4</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vMerge="1">
                  <a:txBody>
                    <a:bodyPr/>
                    <a:lstStyle/>
                    <a:p>
                      <a:endParaRPr lang="en-US"/>
                    </a:p>
                  </a:txBody>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5</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a:solidFill>
                            <a:srgbClr val="000000"/>
                          </a:solidFill>
                          <a:effectLst/>
                          <a:latin typeface="Times New Roman" pitchFamily="18" charset="0"/>
                          <a:ea typeface="Times New Roman"/>
                          <a:cs typeface="Times New Roman"/>
                        </a:rPr>
                        <a:t> </a:t>
                      </a:r>
                      <a:endParaRPr lang="en-US" sz="1800" baseline="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Bef>
                          <a:spcPts val="600"/>
                        </a:spcBef>
                        <a:spcAft>
                          <a:spcPts val="600"/>
                        </a:spcAft>
                      </a:pPr>
                      <a:r>
                        <a:rPr lang="vi-VN" sz="1800" baseline="0" dirty="0">
                          <a:solidFill>
                            <a:srgbClr val="000000"/>
                          </a:solidFill>
                          <a:effectLst/>
                          <a:latin typeface="Times New Roman" pitchFamily="18" charset="0"/>
                          <a:ea typeface="Times New Roman"/>
                          <a:cs typeface="Times New Roman"/>
                        </a:rPr>
                        <a:t> </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000000"/>
                          </a:solidFill>
                          <a:effectLst/>
                          <a:latin typeface="Times New Roman" pitchFamily="18" charset="0"/>
                          <a:ea typeface="Times New Roman"/>
                          <a:cs typeface="Times New Roman"/>
                        </a:rPr>
                        <a:t>6</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just">
                        <a:spcBef>
                          <a:spcPts val="600"/>
                        </a:spcBef>
                        <a:spcAft>
                          <a:spcPts val="600"/>
                        </a:spcAft>
                      </a:pPr>
                      <a:r>
                        <a:rPr lang="vi-VN" sz="1800" i="1" kern="1200" baseline="0" dirty="0" smtClean="0">
                          <a:solidFill>
                            <a:schemeClr val="dk1"/>
                          </a:solidFill>
                          <a:effectLst/>
                          <a:latin typeface="Times New Roman" pitchFamily="18" charset="0"/>
                          <a:ea typeface="+mn-ea"/>
                          <a:cs typeface="+mn-cs"/>
                        </a:rPr>
                        <a:t>Thứ 6 hàng tuần: Biểu diễn văn nghệ, nêu gương bé ngoan</a:t>
                      </a: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gridSpan="2">
                  <a:txBody>
                    <a:bodyPr/>
                    <a:lstStyle/>
                    <a:p>
                      <a:pPr algn="ctr">
                        <a:spcBef>
                          <a:spcPts val="600"/>
                        </a:spcBef>
                        <a:spcAft>
                          <a:spcPts val="600"/>
                        </a:spcAft>
                      </a:pPr>
                      <a:r>
                        <a:rPr lang="vi-VN" sz="1800" b="1" kern="1200" baseline="0" dirty="0" smtClean="0">
                          <a:solidFill>
                            <a:schemeClr val="lt1"/>
                          </a:solidFill>
                          <a:effectLst/>
                          <a:latin typeface="Times New Roman" pitchFamily="18" charset="0"/>
                          <a:ea typeface="+mn-ea"/>
                          <a:cs typeface="+mn-cs"/>
                        </a:rPr>
                        <a:t>Chủ đề/ sự kiện</a:t>
                      </a:r>
                      <a:endParaRPr lang="en-US" sz="18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5210">
                <a:tc gridSpan="2">
                  <a:txBody>
                    <a:bodyPr/>
                    <a:lstStyle/>
                    <a:p>
                      <a:pPr algn="ctr">
                        <a:spcBef>
                          <a:spcPts val="600"/>
                        </a:spcBef>
                        <a:spcAft>
                          <a:spcPts val="600"/>
                        </a:spcAft>
                      </a:pPr>
                      <a:r>
                        <a:rPr lang="vi-VN" sz="1800" b="1" kern="1200" baseline="0" dirty="0" smtClean="0">
                          <a:solidFill>
                            <a:schemeClr val="lt1"/>
                          </a:solidFill>
                          <a:effectLst/>
                          <a:latin typeface="Times New Roman" pitchFamily="18" charset="0"/>
                          <a:ea typeface="+mn-ea"/>
                          <a:cs typeface="+mn-cs"/>
                        </a:rPr>
                        <a:t>Đánh giá KQ thực hiện</a:t>
                      </a:r>
                      <a:endParaRPr lang="en-US" sz="1800" baseline="0" dirty="0">
                        <a:effectLst/>
                        <a:latin typeface="Times New Roman" pitchFamily="18" charset="0"/>
                        <a:ea typeface="Times New Roman"/>
                        <a:cs typeface="Times New Roman"/>
                      </a:endParaRPr>
                    </a:p>
                  </a:txBody>
                  <a:tcPr marL="36849" marR="3684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200" dirty="0">
                        <a:effectLst/>
                        <a:latin typeface=".VnTime"/>
                        <a:ea typeface="Times New Roman"/>
                        <a:cs typeface="Times New Roman"/>
                      </a:endParaRPr>
                    </a:p>
                  </a:txBody>
                  <a:tcPr marL="68580" marR="68580" marT="0" marB="0"/>
                </a:tc>
                <a:tc gridSpan="4">
                  <a:txBody>
                    <a:bodyPr/>
                    <a:lstStyle/>
                    <a:p>
                      <a:pPr algn="just">
                        <a:spcBef>
                          <a:spcPts val="600"/>
                        </a:spcBef>
                        <a:spcAft>
                          <a:spcPts val="600"/>
                        </a:spcAft>
                      </a:pPr>
                      <a:endParaRPr lang="en-US" sz="1800" baseline="0" dirty="0">
                        <a:effectLst/>
                        <a:latin typeface="Times New Roman" pitchFamily="18" charset="0"/>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tc>
                <a:tc hMerge="1">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tc>
                <a:tc>
                  <a:txBody>
                    <a:bodyPr/>
                    <a:lstStyle/>
                    <a:p>
                      <a:pPr algn="ctr">
                        <a:spcBef>
                          <a:spcPts val="600"/>
                        </a:spcBef>
                        <a:spcAft>
                          <a:spcPts val="600"/>
                        </a:spcAft>
                      </a:pPr>
                      <a:endParaRPr lang="en-US" sz="1800" baseline="0" dirty="0">
                        <a:effectLst/>
                        <a:latin typeface="Times New Roman" pitchFamily="18" charset="0"/>
                        <a:ea typeface="Times New Roman"/>
                        <a:cs typeface="Times New Roman"/>
                      </a:endParaRPr>
                    </a:p>
                  </a:txBody>
                  <a:tcPr marL="36849" marR="3684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82968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
            <a:ext cx="8458200" cy="6324600"/>
          </a:xfrm>
        </p:spPr>
        <p:txBody>
          <a:bodyPr>
            <a:noAutofit/>
          </a:bodyPr>
          <a:lstStyle/>
          <a:p>
            <a:pPr marL="0" indent="0" algn="ctr">
              <a:buNone/>
            </a:pPr>
            <a:r>
              <a:rPr lang="en-US" sz="2800" b="1" dirty="0" smtClean="0">
                <a:solidFill>
                  <a:srgbClr val="FF0000"/>
                </a:solidFill>
                <a:latin typeface="Times New Roman" pitchFamily="18" charset="0"/>
              </a:rPr>
              <a:t>3. KẾ HOẠCH HĐ NGÀY (HĐ HỌC)</a:t>
            </a:r>
            <a:endParaRPr lang="en-US" sz="2800" dirty="0">
              <a:solidFill>
                <a:srgbClr val="FF0000"/>
              </a:solidFill>
              <a:latin typeface="Times New Roman" pitchFamily="18" charset="0"/>
            </a:endParaRPr>
          </a:p>
          <a:p>
            <a:r>
              <a:rPr lang="vi-VN" sz="2000" dirty="0" smtClean="0">
                <a:latin typeface="Times New Roman" pitchFamily="18" charset="0"/>
              </a:rPr>
              <a:t>Đảm </a:t>
            </a:r>
            <a:r>
              <a:rPr lang="vi-VN" sz="2000" dirty="0">
                <a:latin typeface="Times New Roman" pitchFamily="18" charset="0"/>
              </a:rPr>
              <a:t>bảo thể hiện phương pháp đặc trưng của môn học và đổi mới hình thức tổ chức các hoạt động sau</a:t>
            </a:r>
            <a:r>
              <a:rPr lang="vi-VN" sz="2000" dirty="0" smtClean="0">
                <a:latin typeface="Times New Roman" pitchFamily="18" charset="0"/>
              </a:rPr>
              <a:t>:</a:t>
            </a:r>
            <a:endParaRPr lang="en-US" sz="2000" dirty="0" smtClean="0">
              <a:latin typeface="Times New Roman" pitchFamily="18" charset="0"/>
            </a:endParaRPr>
          </a:p>
          <a:p>
            <a:pPr marL="0" indent="0">
              <a:spcBef>
                <a:spcPts val="0"/>
              </a:spcBef>
              <a:buNone/>
            </a:pPr>
            <a:r>
              <a:rPr lang="vi-VN" sz="2000" b="1" dirty="0">
                <a:latin typeface="Times New Roman" pitchFamily="18" charset="0"/>
              </a:rPr>
              <a:t>VÍ DỤ 5</a:t>
            </a:r>
            <a:r>
              <a:rPr lang="en-US" sz="2000" b="1" dirty="0">
                <a:latin typeface="Times New Roman" pitchFamily="18" charset="0"/>
              </a:rPr>
              <a:t>: </a:t>
            </a:r>
            <a:endParaRPr lang="en-US" sz="2000" dirty="0">
              <a:latin typeface="Times New Roman" pitchFamily="18" charset="0"/>
            </a:endParaRPr>
          </a:p>
          <a:p>
            <a:pPr marL="0" indent="0" algn="ctr">
              <a:spcBef>
                <a:spcPts val="0"/>
              </a:spcBef>
              <a:buNone/>
            </a:pPr>
            <a:r>
              <a:rPr lang="vi-VN" sz="2000" b="1" dirty="0">
                <a:latin typeface="Times New Roman" pitchFamily="18" charset="0"/>
              </a:rPr>
              <a:t>KẾ HOẠCH HOẠT ĐỘNG HỌC</a:t>
            </a:r>
            <a:endParaRPr lang="en-US" sz="2000" dirty="0">
              <a:latin typeface="Times New Roman" pitchFamily="18" charset="0"/>
            </a:endParaRPr>
          </a:p>
          <a:p>
            <a:pPr marL="0" indent="0" algn="ctr">
              <a:spcBef>
                <a:spcPts val="0"/>
              </a:spcBef>
              <a:buNone/>
            </a:pPr>
            <a:r>
              <a:rPr lang="vi-VN" sz="2000" dirty="0">
                <a:latin typeface="Times New Roman" pitchFamily="18" charset="0"/>
              </a:rPr>
              <a:t>(Trình bày khổ giấy ngang)</a:t>
            </a:r>
            <a:endParaRPr lang="en-US" sz="2000" dirty="0">
              <a:latin typeface="Times New Roman" pitchFamily="18" charset="0"/>
            </a:endParaRPr>
          </a:p>
          <a:p>
            <a:endParaRPr lang="en-US" sz="2000" dirty="0">
              <a:latin typeface="Times New Roman"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166644753"/>
              </p:ext>
            </p:extLst>
          </p:nvPr>
        </p:nvGraphicFramePr>
        <p:xfrm>
          <a:off x="457200" y="2301725"/>
          <a:ext cx="8229600" cy="4281955"/>
        </p:xfrm>
        <a:graphic>
          <a:graphicData uri="http://schemas.openxmlformats.org/drawingml/2006/table">
            <a:tbl>
              <a:tblPr firstRow="1" firstCol="1" bandRow="1">
                <a:tableStyleId>{5C22544A-7EE6-4342-B048-85BDC9FD1C3A}</a:tableStyleId>
              </a:tblPr>
              <a:tblGrid>
                <a:gridCol w="1345362"/>
                <a:gridCol w="1186822"/>
                <a:gridCol w="2136392"/>
                <a:gridCol w="3561024"/>
              </a:tblGrid>
              <a:tr h="409207">
                <a:tc>
                  <a:txBody>
                    <a:bodyPr/>
                    <a:lstStyle/>
                    <a:p>
                      <a:pPr algn="ctr">
                        <a:spcBef>
                          <a:spcPts val="600"/>
                        </a:spcBef>
                        <a:spcAft>
                          <a:spcPts val="600"/>
                        </a:spcAft>
                      </a:pPr>
                      <a:r>
                        <a:rPr lang="vi-VN" sz="1800" baseline="0" dirty="0">
                          <a:solidFill>
                            <a:srgbClr val="FFFF00"/>
                          </a:solidFill>
                          <a:effectLst/>
                          <a:latin typeface="Times New Roman" pitchFamily="18" charset="0"/>
                        </a:rPr>
                        <a:t>Tên hoạt động</a:t>
                      </a:r>
                      <a:endParaRPr lang="en-US" sz="1800" baseline="0" dirty="0">
                        <a:solidFill>
                          <a:srgbClr val="FFFF00"/>
                        </a:solidFill>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Mục đích yêu cầu</a:t>
                      </a:r>
                      <a:endParaRPr lang="en-US" sz="1800" baseline="0" dirty="0">
                        <a:solidFill>
                          <a:srgbClr val="FFFF00"/>
                        </a:solidFill>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Chuẩn bị</a:t>
                      </a:r>
                      <a:endParaRPr lang="en-US" sz="1800" baseline="0" dirty="0">
                        <a:solidFill>
                          <a:srgbClr val="FFFF00"/>
                        </a:solidFill>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spcAft>
                          <a:spcPts val="600"/>
                        </a:spcAft>
                      </a:pPr>
                      <a:r>
                        <a:rPr lang="vi-VN" sz="1800" baseline="0" dirty="0">
                          <a:solidFill>
                            <a:srgbClr val="FFFF00"/>
                          </a:solidFill>
                          <a:effectLst/>
                          <a:latin typeface="Times New Roman" pitchFamily="18" charset="0"/>
                        </a:rPr>
                        <a:t>Cách tiến hành</a:t>
                      </a:r>
                      <a:endParaRPr lang="en-US" sz="1800" baseline="0" dirty="0">
                        <a:solidFill>
                          <a:srgbClr val="FFFF00"/>
                        </a:solidFill>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36035">
                <a:tc>
                  <a:txBody>
                    <a:bodyPr/>
                    <a:lstStyle/>
                    <a:p>
                      <a:pPr>
                        <a:spcBef>
                          <a:spcPts val="600"/>
                        </a:spcBef>
                        <a:spcAft>
                          <a:spcPts val="600"/>
                        </a:spcAft>
                      </a:pPr>
                      <a:r>
                        <a:rPr lang="vi-VN" sz="1800" baseline="0">
                          <a:effectLst/>
                          <a:latin typeface="Times New Roman" pitchFamily="18" charset="0"/>
                        </a:rPr>
                        <a:t>Thể dục</a:t>
                      </a:r>
                      <a:endParaRPr lang="en-US" sz="1800" baseline="0">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0"/>
                        </a:spcBef>
                        <a:spcAft>
                          <a:spcPts val="0"/>
                        </a:spcAft>
                      </a:pPr>
                      <a:r>
                        <a:rPr lang="vi-VN" sz="1800" baseline="0" dirty="0">
                          <a:effectLst/>
                          <a:latin typeface="Times New Roman" pitchFamily="18" charset="0"/>
                        </a:rPr>
                        <a:t>- Kiến thức</a:t>
                      </a:r>
                      <a:endParaRPr lang="en-US" sz="1800" baseline="0" dirty="0">
                        <a:effectLst/>
                        <a:latin typeface="Times New Roman" pitchFamily="18" charset="0"/>
                      </a:endParaRPr>
                    </a:p>
                    <a:p>
                      <a:pPr>
                        <a:spcBef>
                          <a:spcPts val="0"/>
                        </a:spcBef>
                        <a:spcAft>
                          <a:spcPts val="0"/>
                        </a:spcAft>
                      </a:pPr>
                      <a:r>
                        <a:rPr lang="vi-VN" sz="1800" baseline="0" dirty="0">
                          <a:effectLst/>
                          <a:latin typeface="Times New Roman" pitchFamily="18" charset="0"/>
                        </a:rPr>
                        <a:t>- Kỹ năng</a:t>
                      </a:r>
                      <a:endParaRPr lang="en-US" sz="1800" baseline="0" dirty="0">
                        <a:effectLst/>
                        <a:latin typeface="Times New Roman" pitchFamily="18" charset="0"/>
                      </a:endParaRPr>
                    </a:p>
                    <a:p>
                      <a:pPr>
                        <a:spcBef>
                          <a:spcPts val="0"/>
                        </a:spcBef>
                        <a:spcAft>
                          <a:spcPts val="0"/>
                        </a:spcAft>
                      </a:pPr>
                      <a:r>
                        <a:rPr lang="vi-VN" sz="1800" baseline="0" dirty="0">
                          <a:effectLst/>
                          <a:latin typeface="Times New Roman" pitchFamily="18" charset="0"/>
                        </a:rPr>
                        <a:t>- Thái độ</a:t>
                      </a:r>
                      <a:endParaRPr lang="en-US" sz="1800" baseline="0" dirty="0">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0"/>
                        </a:spcBef>
                        <a:spcAft>
                          <a:spcPts val="0"/>
                        </a:spcAft>
                      </a:pPr>
                      <a:r>
                        <a:rPr lang="vi-VN" sz="1800" baseline="0">
                          <a:effectLst/>
                          <a:latin typeface="Times New Roman" pitchFamily="18" charset="0"/>
                        </a:rPr>
                        <a:t>- Đồ dùng của cô</a:t>
                      </a:r>
                      <a:endParaRPr lang="en-US" sz="1800" baseline="0">
                        <a:effectLst/>
                        <a:latin typeface="Times New Roman" pitchFamily="18" charset="0"/>
                      </a:endParaRPr>
                    </a:p>
                    <a:p>
                      <a:pPr>
                        <a:spcBef>
                          <a:spcPts val="0"/>
                        </a:spcBef>
                        <a:spcAft>
                          <a:spcPts val="0"/>
                        </a:spcAft>
                      </a:pPr>
                      <a:r>
                        <a:rPr lang="vi-VN" sz="1800" baseline="0">
                          <a:effectLst/>
                          <a:latin typeface="Times New Roman" pitchFamily="18" charset="0"/>
                        </a:rPr>
                        <a:t>- Đồ dùng của trẻ</a:t>
                      </a:r>
                      <a:endParaRPr lang="en-US" sz="1800" baseline="0">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0"/>
                        </a:spcBef>
                        <a:spcAft>
                          <a:spcPts val="0"/>
                        </a:spcAft>
                      </a:pPr>
                      <a:r>
                        <a:rPr lang="vi-VN" sz="1800" baseline="0" dirty="0">
                          <a:effectLst/>
                          <a:latin typeface="Times New Roman" pitchFamily="18" charset="0"/>
                        </a:rPr>
                        <a:t>1. Ổn định tổ chức</a:t>
                      </a:r>
                      <a:endParaRPr lang="en-US" sz="1800" baseline="0" dirty="0">
                        <a:effectLst/>
                        <a:latin typeface="Times New Roman" pitchFamily="18" charset="0"/>
                      </a:endParaRPr>
                    </a:p>
                    <a:p>
                      <a:pPr>
                        <a:spcBef>
                          <a:spcPts val="0"/>
                        </a:spcBef>
                        <a:spcAft>
                          <a:spcPts val="0"/>
                        </a:spcAft>
                      </a:pPr>
                      <a:r>
                        <a:rPr lang="vi-VN" sz="1800" baseline="0" dirty="0">
                          <a:effectLst/>
                          <a:latin typeface="Times New Roman" pitchFamily="18" charset="0"/>
                        </a:rPr>
                        <a:t>2. Phương pháp, hình thức tổ chức (phương pháp đặc trưng của hoạt động đồng thời đổi mới hình thức..)</a:t>
                      </a:r>
                      <a:endParaRPr lang="en-US" sz="1800" baseline="0" dirty="0">
                        <a:effectLst/>
                        <a:latin typeface="Times New Roman" pitchFamily="18" charset="0"/>
                      </a:endParaRPr>
                    </a:p>
                    <a:p>
                      <a:pPr>
                        <a:spcBef>
                          <a:spcPts val="0"/>
                        </a:spcBef>
                        <a:spcAft>
                          <a:spcPts val="0"/>
                        </a:spcAft>
                      </a:pPr>
                      <a:r>
                        <a:rPr lang="vi-VN" sz="1800" baseline="0" dirty="0">
                          <a:effectLst/>
                          <a:latin typeface="Times New Roman" pitchFamily="18" charset="0"/>
                        </a:rPr>
                        <a:t>- Khởi động: Đi vòng tròn, đi các kiểu chân </a:t>
                      </a:r>
                      <a:endParaRPr lang="en-US" sz="1800" baseline="0" dirty="0">
                        <a:effectLst/>
                        <a:latin typeface="Times New Roman" pitchFamily="18" charset="0"/>
                      </a:endParaRPr>
                    </a:p>
                    <a:p>
                      <a:pPr>
                        <a:spcBef>
                          <a:spcPts val="0"/>
                        </a:spcBef>
                        <a:spcAft>
                          <a:spcPts val="0"/>
                        </a:spcAft>
                      </a:pPr>
                      <a:r>
                        <a:rPr lang="vi-VN" sz="1800" baseline="0" dirty="0">
                          <a:effectLst/>
                          <a:latin typeface="Times New Roman" pitchFamily="18" charset="0"/>
                        </a:rPr>
                        <a:t>- Trọng động</a:t>
                      </a:r>
                      <a:endParaRPr lang="en-US" sz="1800" baseline="0" dirty="0">
                        <a:effectLst/>
                        <a:latin typeface="Times New Roman" pitchFamily="18" charset="0"/>
                      </a:endParaRPr>
                    </a:p>
                    <a:p>
                      <a:pPr>
                        <a:spcBef>
                          <a:spcPts val="0"/>
                        </a:spcBef>
                        <a:spcAft>
                          <a:spcPts val="0"/>
                        </a:spcAft>
                      </a:pPr>
                      <a:r>
                        <a:rPr lang="vi-VN" sz="1800" baseline="0" dirty="0">
                          <a:effectLst/>
                          <a:latin typeface="Times New Roman" pitchFamily="18" charset="0"/>
                        </a:rPr>
                        <a:t>- Hồi tĩnh</a:t>
                      </a:r>
                      <a:endParaRPr lang="en-US" sz="1800" baseline="0" dirty="0">
                        <a:effectLst/>
                        <a:latin typeface="Times New Roman" pitchFamily="18" charset="0"/>
                      </a:endParaRPr>
                    </a:p>
                    <a:p>
                      <a:pPr>
                        <a:spcBef>
                          <a:spcPts val="0"/>
                        </a:spcBef>
                        <a:spcAft>
                          <a:spcPts val="0"/>
                        </a:spcAft>
                      </a:pPr>
                      <a:r>
                        <a:rPr lang="vi-VN" sz="1800" baseline="0" dirty="0">
                          <a:effectLst/>
                          <a:latin typeface="Times New Roman" pitchFamily="18" charset="0"/>
                        </a:rPr>
                        <a:t>3. Kết thúc</a:t>
                      </a:r>
                      <a:endParaRPr lang="en-US" sz="1800" baseline="0" dirty="0">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4603">
                <a:tc>
                  <a:txBody>
                    <a:bodyPr/>
                    <a:lstStyle/>
                    <a:p>
                      <a:pPr>
                        <a:spcBef>
                          <a:spcPts val="600"/>
                        </a:spcBef>
                        <a:spcAft>
                          <a:spcPts val="600"/>
                        </a:spcAft>
                      </a:pPr>
                      <a:r>
                        <a:rPr lang="vi-VN" sz="1800" baseline="0">
                          <a:effectLst/>
                          <a:latin typeface="Times New Roman" pitchFamily="18" charset="0"/>
                        </a:rPr>
                        <a:t>Lưu ý</a:t>
                      </a:r>
                      <a:endParaRPr lang="en-US" sz="1800" baseline="0">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8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8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800" baseline="0">
                          <a:effectLst/>
                          <a:latin typeface="Times New Roman" pitchFamily="18" charset="0"/>
                        </a:rPr>
                        <a:t> </a:t>
                      </a:r>
                      <a:endParaRPr lang="en-US" sz="1800" baseline="0">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5332">
                <a:tc>
                  <a:txBody>
                    <a:bodyPr/>
                    <a:lstStyle/>
                    <a:p>
                      <a:pPr>
                        <a:spcBef>
                          <a:spcPts val="0"/>
                        </a:spcBef>
                        <a:spcAft>
                          <a:spcPts val="0"/>
                        </a:spcAft>
                      </a:pPr>
                      <a:r>
                        <a:rPr lang="vi-VN" sz="1800" baseline="0" dirty="0">
                          <a:effectLst/>
                          <a:latin typeface="Times New Roman" pitchFamily="18" charset="0"/>
                        </a:rPr>
                        <a:t>Chỉnh sửa năm</a:t>
                      </a:r>
                      <a:endParaRPr lang="en-US" sz="1800" baseline="0" dirty="0">
                        <a:effectLst/>
                        <a:latin typeface="Times New Roman" pitchFamily="18" charset="0"/>
                      </a:endParaRPr>
                    </a:p>
                    <a:p>
                      <a:pPr>
                        <a:spcBef>
                          <a:spcPts val="0"/>
                        </a:spcBef>
                        <a:spcAft>
                          <a:spcPts val="0"/>
                        </a:spcAft>
                      </a:pPr>
                      <a:r>
                        <a:rPr lang="vi-VN" sz="1800" baseline="0" dirty="0">
                          <a:solidFill>
                            <a:schemeClr val="bg1"/>
                          </a:solidFill>
                          <a:effectLst/>
                          <a:latin typeface="Times New Roman" pitchFamily="18" charset="0"/>
                        </a:rPr>
                        <a:t>12/10/2016</a:t>
                      </a:r>
                      <a:endParaRPr lang="en-US" sz="1800" baseline="0" dirty="0">
                        <a:solidFill>
                          <a:schemeClr val="bg1"/>
                        </a:solidFill>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800" baseline="0" dirty="0">
                          <a:effectLst/>
                          <a:latin typeface="Times New Roman" pitchFamily="18" charset="0"/>
                        </a:rPr>
                        <a:t> </a:t>
                      </a:r>
                      <a:endParaRPr lang="en-US" sz="1800" baseline="0" dirty="0">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en-US" sz="1800" baseline="0" dirty="0" smtClean="0">
                          <a:solidFill>
                            <a:srgbClr val="FF0000"/>
                          </a:solidFill>
                          <a:effectLst/>
                          <a:latin typeface="Times New Roman" pitchFamily="18" charset="0"/>
                        </a:rPr>
                        <a:t>B</a:t>
                      </a:r>
                      <a:r>
                        <a:rPr lang="vi-VN" sz="1800" baseline="0" dirty="0" smtClean="0">
                          <a:solidFill>
                            <a:srgbClr val="FF0000"/>
                          </a:solidFill>
                          <a:effectLst/>
                          <a:latin typeface="Times New Roman" pitchFamily="18" charset="0"/>
                        </a:rPr>
                        <a:t>ổ </a:t>
                      </a:r>
                      <a:r>
                        <a:rPr lang="vi-VN" sz="1800" baseline="0" dirty="0">
                          <a:solidFill>
                            <a:srgbClr val="FF0000"/>
                          </a:solidFill>
                          <a:effectLst/>
                          <a:latin typeface="Times New Roman" pitchFamily="18" charset="0"/>
                        </a:rPr>
                        <a:t>sung đồ dùng cho </a:t>
                      </a:r>
                      <a:r>
                        <a:rPr lang="en-US" sz="1800" baseline="0" dirty="0">
                          <a:solidFill>
                            <a:srgbClr val="FF0000"/>
                          </a:solidFill>
                          <a:effectLst/>
                          <a:latin typeface="Times New Roman" pitchFamily="18" charset="0"/>
                        </a:rPr>
                        <a:t>TCVĐ...</a:t>
                      </a:r>
                      <a:endParaRPr lang="en-US" sz="1800" baseline="0" dirty="0">
                        <a:solidFill>
                          <a:srgbClr val="FF0000"/>
                        </a:solidFill>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600"/>
                        </a:spcBef>
                        <a:spcAft>
                          <a:spcPts val="600"/>
                        </a:spcAft>
                      </a:pPr>
                      <a:r>
                        <a:rPr lang="vi-VN" sz="1800" baseline="0" dirty="0">
                          <a:solidFill>
                            <a:srgbClr val="FF0000"/>
                          </a:solidFill>
                          <a:effectLst/>
                          <a:latin typeface="Times New Roman" pitchFamily="18" charset="0"/>
                        </a:rPr>
                        <a:t>Thay trò chơi vận động,.. </a:t>
                      </a:r>
                      <a:endParaRPr lang="en-US" sz="1800" baseline="0" dirty="0">
                        <a:solidFill>
                          <a:srgbClr val="FF0000"/>
                        </a:solidFill>
                        <a:effectLst/>
                        <a:latin typeface="Times New Roman" pitchFamily="18" charset="0"/>
                        <a:ea typeface="Times New Roman"/>
                        <a:cs typeface="Times New Roman"/>
                      </a:endParaRPr>
                    </a:p>
                  </a:txBody>
                  <a:tcPr marL="60278" marR="60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02013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par>
                          <p:cTn id="22" fill="hold">
                            <p:stCondLst>
                              <p:cond delay="1500"/>
                            </p:stCondLst>
                            <p:childTnLst>
                              <p:par>
                                <p:cTn id="23" presetID="10" presetClass="entr" presetSubtype="0" fill="hold" nodeType="after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V. ĐÁNH GIÁ TRẺ</a:t>
            </a:r>
            <a:endParaRPr lang="en-US" sz="2800" b="1"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5" name="Oval 4"/>
          <p:cNvSpPr/>
          <p:nvPr/>
        </p:nvSpPr>
        <p:spPr>
          <a:xfrm>
            <a:off x="381000" y="1600200"/>
            <a:ext cx="8229600" cy="41148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vi-VN" sz="3200" dirty="0">
                <a:latin typeface="Times New Roman" pitchFamily="18" charset="0"/>
              </a:rPr>
              <a:t>Cách đánh giá trẻ ở các độ tuổi vẫn thực hiện theo các văn bản hiện hành, chỉ thay đổi bảng đánh giá trẻ cuối chủ đề thành bảng đánh giá trẻ cuối tháng</a:t>
            </a:r>
            <a:r>
              <a:rPr lang="vi-VN" sz="3200" dirty="0" smtClean="0">
                <a:latin typeface="Times New Roman" pitchFamily="18" charset="0"/>
              </a:rPr>
              <a:t>.</a:t>
            </a:r>
            <a:endParaRPr lang="en-US" sz="3200" dirty="0">
              <a:latin typeface="Times New Roman" pitchFamily="18" charset="0"/>
            </a:endParaRPr>
          </a:p>
        </p:txBody>
      </p:sp>
    </p:spTree>
    <p:extLst>
      <p:ext uri="{BB962C8B-B14F-4D97-AF65-F5344CB8AC3E}">
        <p14:creationId xmlns:p14="http://schemas.microsoft.com/office/powerpoint/2010/main" val="123950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31"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anim calcmode="lin" valueType="num">
                                      <p:cBhvr>
                                        <p:cTn id="13" dur="500" fill="hold"/>
                                        <p:tgtEl>
                                          <p:spTgt spid="5"/>
                                        </p:tgtEl>
                                        <p:attrNameLst>
                                          <p:attrName>style.rotation</p:attrName>
                                        </p:attrNameLst>
                                      </p:cBhvr>
                                      <p:tavLst>
                                        <p:tav tm="0">
                                          <p:val>
                                            <p:fltVal val="90"/>
                                          </p:val>
                                        </p:tav>
                                        <p:tav tm="100000">
                                          <p:val>
                                            <p:fltVal val="0"/>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39762"/>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VI. MỘT SỐ YÊU CẦU CẦN THỰC HIỆN</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8" name="Hexagon 7"/>
          <p:cNvSpPr/>
          <p:nvPr/>
        </p:nvSpPr>
        <p:spPr>
          <a:xfrm>
            <a:off x="381000" y="990600"/>
            <a:ext cx="4038600" cy="2209800"/>
          </a:xfrm>
          <a:prstGeom prst="hexagon">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spcBef>
                <a:spcPts val="600"/>
              </a:spcBef>
              <a:spcAft>
                <a:spcPts val="600"/>
              </a:spcAft>
            </a:pPr>
            <a:r>
              <a:rPr lang="vi-VN" b="1" i="1" dirty="0">
                <a:solidFill>
                  <a:srgbClr val="FFFF00"/>
                </a:solidFill>
                <a:latin typeface="Times New Roman" pitchFamily="18" charset="0"/>
              </a:rPr>
              <a:t>Kế hoạch năm học</a:t>
            </a:r>
            <a:r>
              <a:rPr lang="vi-VN" b="1" i="1" dirty="0" smtClean="0">
                <a:solidFill>
                  <a:srgbClr val="FFFF00"/>
                </a:solidFill>
                <a:latin typeface="Times New Roman" pitchFamily="18" charset="0"/>
              </a:rPr>
              <a:t>:</a:t>
            </a:r>
            <a:endParaRPr lang="en-US" b="1" i="1" dirty="0" smtClean="0">
              <a:solidFill>
                <a:srgbClr val="FFFF00"/>
              </a:solidFill>
              <a:latin typeface="Times New Roman" pitchFamily="18" charset="0"/>
            </a:endParaRPr>
          </a:p>
          <a:p>
            <a:pPr algn="ctr">
              <a:spcBef>
                <a:spcPts val="600"/>
              </a:spcBef>
              <a:spcAft>
                <a:spcPts val="600"/>
              </a:spcAft>
            </a:pPr>
            <a:r>
              <a:rPr lang="vi-VN" dirty="0" smtClean="0">
                <a:latin typeface="Times New Roman" pitchFamily="18" charset="0"/>
              </a:rPr>
              <a:t>Tháng </a:t>
            </a:r>
            <a:r>
              <a:rPr lang="vi-VN" dirty="0">
                <a:latin typeface="Times New Roman" pitchFamily="18" charset="0"/>
              </a:rPr>
              <a:t>8 sau khi Sở GD&amp;ĐT, phòng GD&amp;ĐT ban hành văn bản Hướng dẫn nhiệm vụ năm học</a:t>
            </a:r>
            <a:endParaRPr lang="en-US" dirty="0">
              <a:latin typeface="Times New Roman" pitchFamily="18" charset="0"/>
            </a:endParaRPr>
          </a:p>
        </p:txBody>
      </p:sp>
      <p:sp>
        <p:nvSpPr>
          <p:cNvPr id="9" name="Hexagon 8"/>
          <p:cNvSpPr/>
          <p:nvPr/>
        </p:nvSpPr>
        <p:spPr>
          <a:xfrm>
            <a:off x="4800600" y="990600"/>
            <a:ext cx="4038600" cy="22098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spcAft>
                <a:spcPts val="600"/>
              </a:spcAft>
            </a:pPr>
            <a:r>
              <a:rPr lang="vi-VN" b="1" i="1" dirty="0">
                <a:solidFill>
                  <a:srgbClr val="FFFF00"/>
                </a:solidFill>
                <a:latin typeface="Times New Roman" pitchFamily="18" charset="0"/>
              </a:rPr>
              <a:t>Kế hoạch tháng:</a:t>
            </a:r>
            <a:r>
              <a:rPr lang="vi-VN" dirty="0">
                <a:solidFill>
                  <a:srgbClr val="FFFF00"/>
                </a:solidFill>
                <a:latin typeface="Times New Roman" pitchFamily="18" charset="0"/>
              </a:rPr>
              <a:t> </a:t>
            </a:r>
            <a:endParaRPr lang="en-US" dirty="0" smtClean="0">
              <a:solidFill>
                <a:srgbClr val="FFFF00"/>
              </a:solidFill>
              <a:latin typeface="Times New Roman" pitchFamily="18" charset="0"/>
            </a:endParaRPr>
          </a:p>
          <a:p>
            <a:pPr algn="ctr">
              <a:spcBef>
                <a:spcPts val="600"/>
              </a:spcBef>
              <a:spcAft>
                <a:spcPts val="600"/>
              </a:spcAft>
            </a:pPr>
            <a:r>
              <a:rPr lang="vi-VN" dirty="0" smtClean="0">
                <a:latin typeface="Times New Roman" pitchFamily="18" charset="0"/>
              </a:rPr>
              <a:t>GV </a:t>
            </a:r>
            <a:r>
              <a:rPr lang="vi-VN" dirty="0">
                <a:latin typeface="Times New Roman" pitchFamily="18" charset="0"/>
              </a:rPr>
              <a:t>xây dựng từng tháng (hoàn thành vào tuần 4 của tháng trước) hoặc có thể xây dựng 2 lần gồm các tháng của </a:t>
            </a:r>
            <a:r>
              <a:rPr lang="en-US" dirty="0" smtClean="0">
                <a:latin typeface="Times New Roman" pitchFamily="18" charset="0"/>
              </a:rPr>
              <a:t>HK</a:t>
            </a:r>
            <a:r>
              <a:rPr lang="vi-VN" dirty="0" smtClean="0">
                <a:latin typeface="Times New Roman" pitchFamily="18" charset="0"/>
              </a:rPr>
              <a:t> </a:t>
            </a:r>
            <a:r>
              <a:rPr lang="vi-VN" dirty="0">
                <a:latin typeface="Times New Roman" pitchFamily="18" charset="0"/>
              </a:rPr>
              <a:t>I, các tháng của </a:t>
            </a:r>
            <a:r>
              <a:rPr lang="en-US" dirty="0" smtClean="0">
                <a:latin typeface="Times New Roman" pitchFamily="18" charset="0"/>
              </a:rPr>
              <a:t>HK</a:t>
            </a:r>
            <a:r>
              <a:rPr lang="vi-VN" dirty="0" smtClean="0">
                <a:latin typeface="Times New Roman" pitchFamily="18" charset="0"/>
              </a:rPr>
              <a:t> </a:t>
            </a:r>
            <a:r>
              <a:rPr lang="vi-VN" dirty="0">
                <a:latin typeface="Times New Roman" pitchFamily="18" charset="0"/>
              </a:rPr>
              <a:t>II</a:t>
            </a:r>
            <a:endParaRPr lang="en-US" dirty="0">
              <a:latin typeface="Times New Roman" pitchFamily="18" charset="0"/>
            </a:endParaRPr>
          </a:p>
        </p:txBody>
      </p:sp>
      <p:sp>
        <p:nvSpPr>
          <p:cNvPr id="11" name="Hexagon 10"/>
          <p:cNvSpPr/>
          <p:nvPr/>
        </p:nvSpPr>
        <p:spPr>
          <a:xfrm>
            <a:off x="2365887" y="3276600"/>
            <a:ext cx="4339713" cy="2281084"/>
          </a:xfrm>
          <a:prstGeom prst="hexag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spcBef>
                <a:spcPts val="600"/>
              </a:spcBef>
              <a:spcAft>
                <a:spcPts val="600"/>
              </a:spcAft>
            </a:pPr>
            <a:r>
              <a:rPr lang="vi-VN" b="1" i="1" dirty="0">
                <a:solidFill>
                  <a:srgbClr val="FFFF00"/>
                </a:solidFill>
                <a:latin typeface="Times New Roman" pitchFamily="18" charset="0"/>
              </a:rPr>
              <a:t>Kế hoạch ngày</a:t>
            </a:r>
            <a:r>
              <a:rPr lang="vi-VN" b="1" i="1" dirty="0" smtClean="0">
                <a:solidFill>
                  <a:srgbClr val="FFFF00"/>
                </a:solidFill>
                <a:latin typeface="Times New Roman" pitchFamily="18" charset="0"/>
              </a:rPr>
              <a:t>:</a:t>
            </a:r>
            <a:r>
              <a:rPr lang="vi-VN" dirty="0" smtClean="0">
                <a:solidFill>
                  <a:srgbClr val="FFFF00"/>
                </a:solidFill>
                <a:latin typeface="Times New Roman" pitchFamily="18" charset="0"/>
              </a:rPr>
              <a:t> </a:t>
            </a:r>
            <a:endParaRPr lang="en-US" dirty="0" smtClean="0">
              <a:solidFill>
                <a:srgbClr val="FFFF00"/>
              </a:solidFill>
              <a:latin typeface="Times New Roman" pitchFamily="18" charset="0"/>
            </a:endParaRPr>
          </a:p>
          <a:p>
            <a:pPr algn="ctr">
              <a:spcBef>
                <a:spcPts val="600"/>
              </a:spcBef>
              <a:spcAft>
                <a:spcPts val="600"/>
              </a:spcAft>
            </a:pPr>
            <a:r>
              <a:rPr lang="vi-VN" dirty="0" smtClean="0">
                <a:solidFill>
                  <a:schemeClr val="bg1"/>
                </a:solidFill>
                <a:latin typeface="Times New Roman" pitchFamily="18" charset="0"/>
              </a:rPr>
              <a:t>Đảm </a:t>
            </a:r>
            <a:r>
              <a:rPr lang="vi-VN" dirty="0">
                <a:solidFill>
                  <a:schemeClr val="bg1"/>
                </a:solidFill>
                <a:latin typeface="Times New Roman" pitchFamily="18" charset="0"/>
              </a:rPr>
              <a:t>bảo theo thời gian quy định của BGH để thực hiện việc phê duyệt và chuẩn bị đồ dùng tổ chức hoạt động </a:t>
            </a:r>
            <a:r>
              <a:rPr lang="en-US" i="1" dirty="0">
                <a:solidFill>
                  <a:schemeClr val="bg1"/>
                </a:solidFill>
                <a:latin typeface="Times New Roman" pitchFamily="18" charset="0"/>
              </a:rPr>
              <a:t>(hoàn thành vào ngày thứ 4 của tuần trước)</a:t>
            </a:r>
            <a:endParaRPr lang="en-US" dirty="0">
              <a:solidFill>
                <a:schemeClr val="bg1"/>
              </a:solidFill>
              <a:latin typeface="Times New Roman" pitchFamily="18" charset="0"/>
            </a:endParaRPr>
          </a:p>
        </p:txBody>
      </p:sp>
      <p:sp>
        <p:nvSpPr>
          <p:cNvPr id="6" name="Content Placeholder 2"/>
          <p:cNvSpPr>
            <a:spLocks noGrp="1"/>
          </p:cNvSpPr>
          <p:nvPr>
            <p:ph idx="1"/>
          </p:nvPr>
        </p:nvSpPr>
        <p:spPr>
          <a:xfrm>
            <a:off x="228600" y="533400"/>
            <a:ext cx="8763000" cy="2286000"/>
          </a:xfrm>
        </p:spPr>
        <p:txBody>
          <a:bodyPr>
            <a:noAutofit/>
          </a:bodyPr>
          <a:lstStyle/>
          <a:p>
            <a:pPr marL="0" indent="0">
              <a:spcBef>
                <a:spcPts val="0"/>
              </a:spcBef>
              <a:buNone/>
            </a:pPr>
            <a:r>
              <a:rPr lang="vi-VN" sz="2000" b="1" dirty="0" smtClean="0">
                <a:latin typeface="Times New Roman" pitchFamily="18" charset="0"/>
              </a:rPr>
              <a:t>1</a:t>
            </a:r>
            <a:r>
              <a:rPr lang="vi-VN" sz="2000" b="1" dirty="0">
                <a:latin typeface="Times New Roman" pitchFamily="18" charset="0"/>
              </a:rPr>
              <a:t>. Thời gian hoàn thành kế </a:t>
            </a:r>
            <a:r>
              <a:rPr lang="vi-VN" sz="2000" b="1" dirty="0" smtClean="0">
                <a:latin typeface="Times New Roman" pitchFamily="18" charset="0"/>
              </a:rPr>
              <a:t>hoạch</a:t>
            </a:r>
            <a:endParaRPr lang="en-US" sz="2000" dirty="0">
              <a:latin typeface="Times New Roman" pitchFamily="18" charset="0"/>
            </a:endParaRPr>
          </a:p>
        </p:txBody>
      </p:sp>
      <p:sp>
        <p:nvSpPr>
          <p:cNvPr id="3" name="Rectangle 2"/>
          <p:cNvSpPr/>
          <p:nvPr/>
        </p:nvSpPr>
        <p:spPr>
          <a:xfrm>
            <a:off x="381000" y="5562600"/>
            <a:ext cx="8458200" cy="1200329"/>
          </a:xfrm>
          <a:prstGeom prst="rect">
            <a:avLst/>
          </a:prstGeom>
        </p:spPr>
        <p:txBody>
          <a:bodyPr wrap="square">
            <a:spAutoFit/>
          </a:bodyPr>
          <a:lstStyle/>
          <a:p>
            <a:pPr marL="285750" indent="-285750" algn="just">
              <a:spcBef>
                <a:spcPts val="0"/>
              </a:spcBef>
              <a:buFont typeface="Arial" pitchFamily="34" charset="0"/>
              <a:buChar char="•"/>
            </a:pPr>
            <a:r>
              <a:rPr lang="vi-VN" b="1" dirty="0">
                <a:latin typeface="Times New Roman" pitchFamily="18" charset="0"/>
              </a:rPr>
              <a:t>Thời gian phê duyệt kế hoạch của BGH</a:t>
            </a:r>
            <a:r>
              <a:rPr lang="vi-VN" dirty="0">
                <a:latin typeface="Times New Roman" pitchFamily="18" charset="0"/>
              </a:rPr>
              <a:t>: Do BGH quy định sao cho hợp lý, khoa học để đảm bảo BGH đã phê duyệt trước khi GV tổ chức thực hiện </a:t>
            </a:r>
            <a:r>
              <a:rPr lang="en-US" i="1" dirty="0">
                <a:solidFill>
                  <a:srgbClr val="FF0000"/>
                </a:solidFill>
                <a:latin typeface="Times New Roman" pitchFamily="18" charset="0"/>
              </a:rPr>
              <a:t>(KH năm, KH tháng HPCM duyệt vào 15/8 hàng năm. Kế hoạch ngày HPCM duyệt vào thứ 5 của tuần trước khi thực hiện)</a:t>
            </a:r>
            <a:endParaRPr lang="en-US" dirty="0">
              <a:solidFill>
                <a:srgbClr val="FF0000"/>
              </a:solidFill>
              <a:latin typeface="Times New Roman" pitchFamily="18" charset="0"/>
            </a:endParaRPr>
          </a:p>
        </p:txBody>
      </p:sp>
    </p:spTree>
    <p:extLst>
      <p:ext uri="{BB962C8B-B14F-4D97-AF65-F5344CB8AC3E}">
        <p14:creationId xmlns:p14="http://schemas.microsoft.com/office/powerpoint/2010/main" val="196213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500"/>
                                        <p:tgtEl>
                                          <p:spTgt spid="6">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500" fill="hold"/>
                                        <p:tgtEl>
                                          <p:spTgt spid="8"/>
                                        </p:tgtEl>
                                        <p:attrNameLst>
                                          <p:attrName>ppt_w</p:attrName>
                                        </p:attrNameLst>
                                      </p:cBhvr>
                                      <p:tavLst>
                                        <p:tav tm="0">
                                          <p:val>
                                            <p:fltVal val="0"/>
                                          </p:val>
                                        </p:tav>
                                        <p:tav tm="100000">
                                          <p:val>
                                            <p:strVal val="#ppt_w"/>
                                          </p:val>
                                        </p:tav>
                                      </p:tavLst>
                                    </p:anim>
                                    <p:anim calcmode="lin" valueType="num">
                                      <p:cBhvr>
                                        <p:cTn id="17" dur="500" fill="hold"/>
                                        <p:tgtEl>
                                          <p:spTgt spid="8"/>
                                        </p:tgtEl>
                                        <p:attrNameLst>
                                          <p:attrName>ppt_h</p:attrName>
                                        </p:attrNameLst>
                                      </p:cBhvr>
                                      <p:tavLst>
                                        <p:tav tm="0">
                                          <p:val>
                                            <p:fltVal val="0"/>
                                          </p:val>
                                        </p:tav>
                                        <p:tav tm="100000">
                                          <p:val>
                                            <p:strVal val="#ppt_h"/>
                                          </p:val>
                                        </p:tav>
                                      </p:tavLst>
                                    </p:anim>
                                    <p:anim calcmode="lin" valueType="num">
                                      <p:cBhvr>
                                        <p:cTn id="18" dur="500" fill="hold"/>
                                        <p:tgtEl>
                                          <p:spTgt spid="8"/>
                                        </p:tgtEl>
                                        <p:attrNameLst>
                                          <p:attrName>style.rotation</p:attrName>
                                        </p:attrNameLst>
                                      </p:cBhvr>
                                      <p:tavLst>
                                        <p:tav tm="0">
                                          <p:val>
                                            <p:fltVal val="90"/>
                                          </p:val>
                                        </p:tav>
                                        <p:tav tm="100000">
                                          <p:val>
                                            <p:fltVal val="0"/>
                                          </p:val>
                                        </p:tav>
                                      </p:tavLst>
                                    </p:anim>
                                    <p:animEffect transition="in" filter="fad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anim calcmode="lin" valueType="num">
                                      <p:cBhvr>
                                        <p:cTn id="26" dur="500" fill="hold"/>
                                        <p:tgtEl>
                                          <p:spTgt spid="9"/>
                                        </p:tgtEl>
                                        <p:attrNameLst>
                                          <p:attrName>style.rotation</p:attrName>
                                        </p:attrNameLst>
                                      </p:cBhvr>
                                      <p:tavLst>
                                        <p:tav tm="0">
                                          <p:val>
                                            <p:fltVal val="90"/>
                                          </p:val>
                                        </p:tav>
                                        <p:tav tm="100000">
                                          <p:val>
                                            <p:fltVal val="0"/>
                                          </p:val>
                                        </p:tav>
                                      </p:tavLst>
                                    </p:anim>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500" fill="hold"/>
                                        <p:tgtEl>
                                          <p:spTgt spid="11"/>
                                        </p:tgtEl>
                                        <p:attrNameLst>
                                          <p:attrName>ppt_w</p:attrName>
                                        </p:attrNameLst>
                                      </p:cBhvr>
                                      <p:tavLst>
                                        <p:tav tm="0">
                                          <p:val>
                                            <p:fltVal val="0"/>
                                          </p:val>
                                        </p:tav>
                                        <p:tav tm="100000">
                                          <p:val>
                                            <p:strVal val="#ppt_w"/>
                                          </p:val>
                                        </p:tav>
                                      </p:tavLst>
                                    </p:anim>
                                    <p:anim calcmode="lin" valueType="num">
                                      <p:cBhvr>
                                        <p:cTn id="33" dur="500" fill="hold"/>
                                        <p:tgtEl>
                                          <p:spTgt spid="11"/>
                                        </p:tgtEl>
                                        <p:attrNameLst>
                                          <p:attrName>ppt_h</p:attrName>
                                        </p:attrNameLst>
                                      </p:cBhvr>
                                      <p:tavLst>
                                        <p:tav tm="0">
                                          <p:val>
                                            <p:fltVal val="0"/>
                                          </p:val>
                                        </p:tav>
                                        <p:tav tm="100000">
                                          <p:val>
                                            <p:strVal val="#ppt_h"/>
                                          </p:val>
                                        </p:tav>
                                      </p:tavLst>
                                    </p:anim>
                                    <p:anim calcmode="lin" valueType="num">
                                      <p:cBhvr>
                                        <p:cTn id="34" dur="500" fill="hold"/>
                                        <p:tgtEl>
                                          <p:spTgt spid="11"/>
                                        </p:tgtEl>
                                        <p:attrNameLst>
                                          <p:attrName>style.rotation</p:attrName>
                                        </p:attrNameLst>
                                      </p:cBhvr>
                                      <p:tavLst>
                                        <p:tav tm="0">
                                          <p:val>
                                            <p:fltVal val="90"/>
                                          </p:val>
                                        </p:tav>
                                        <p:tav tm="100000">
                                          <p:val>
                                            <p:fltVal val="0"/>
                                          </p:val>
                                        </p:tav>
                                      </p:tavLst>
                                    </p:anim>
                                    <p:animEffect transition="in" filter="fade">
                                      <p:cBhvr>
                                        <p:cTn id="35" dur="500"/>
                                        <p:tgtEl>
                                          <p:spTgt spid="11"/>
                                        </p:tgtEl>
                                      </p:cBhvr>
                                    </p:animEffect>
                                  </p:childTnLst>
                                </p:cTn>
                              </p:par>
                            </p:childTnLst>
                          </p:cTn>
                        </p:par>
                        <p:par>
                          <p:cTn id="36" fill="hold">
                            <p:stCondLst>
                              <p:cond delay="500"/>
                            </p:stCondLst>
                            <p:childTnLst>
                              <p:par>
                                <p:cTn id="37" presetID="10" presetClass="entr" presetSubtype="0" fill="hold" grpId="0" nodeType="after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fade">
                                      <p:cBhvr>
                                        <p:cTn id="3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P spid="9" grpId="0" animBg="1"/>
      <p:bldP spid="11" grpId="0" animBg="1"/>
      <p:bldP spid="6" grpId="0" build="p"/>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2800" b="1" dirty="0">
                <a:solidFill>
                  <a:srgbClr val="FF0000"/>
                </a:solidFill>
                <a:effectLst>
                  <a:outerShdw blurRad="38100" dist="38100" dir="2700000" algn="tl">
                    <a:srgbClr val="000000">
                      <a:alpha val="43137"/>
                    </a:srgbClr>
                  </a:outerShdw>
                </a:effectLst>
                <a:latin typeface="Times New Roman" pitchFamily="18" charset="0"/>
              </a:rPr>
              <a:t>VI. MỘT SỐ YÊU CẦU CẦN THỰC HIỆN</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Rounded Rectangle 3"/>
          <p:cNvSpPr/>
          <p:nvPr/>
        </p:nvSpPr>
        <p:spPr>
          <a:xfrm>
            <a:off x="609600" y="1905000"/>
            <a:ext cx="7848600" cy="1676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vi-VN" sz="2000" b="1" dirty="0">
                <a:latin typeface="+mj-lt"/>
              </a:rPr>
              <a:t>Sinh hoạt chuyên </a:t>
            </a:r>
            <a:r>
              <a:rPr lang="vi-VN" sz="2000" b="1" dirty="0" smtClean="0">
                <a:latin typeface="+mj-lt"/>
              </a:rPr>
              <a:t>môn</a:t>
            </a:r>
            <a:r>
              <a:rPr lang="en-US" sz="2000" b="1" dirty="0" smtClean="0">
                <a:latin typeface="+mj-lt"/>
              </a:rPr>
              <a:t>:</a:t>
            </a:r>
            <a:r>
              <a:rPr lang="vi-VN" sz="2000" b="1" dirty="0" smtClean="0">
                <a:latin typeface="+mj-lt"/>
              </a:rPr>
              <a:t> </a:t>
            </a:r>
            <a:r>
              <a:rPr lang="vi-VN" sz="2000" dirty="0">
                <a:latin typeface="+mj-lt"/>
              </a:rPr>
              <a:t>ít nhất 2 tuần/lần </a:t>
            </a:r>
            <a:r>
              <a:rPr lang="vi-VN" sz="2000" i="1" dirty="0">
                <a:latin typeface="+mj-lt"/>
              </a:rPr>
              <a:t>(tùy vào điều kiện của từng nhà trường để tổ chức sinh hoạt chuyên môn toàn trường hoặc từng khối cho phù hợp và hiệu quả</a:t>
            </a:r>
            <a:r>
              <a:rPr lang="vi-VN" sz="2000" i="1" dirty="0" smtClean="0">
                <a:latin typeface="+mj-lt"/>
              </a:rPr>
              <a:t>)</a:t>
            </a:r>
            <a:endParaRPr lang="en-US" sz="2000" i="1" dirty="0">
              <a:latin typeface="+mj-lt"/>
            </a:endParaRPr>
          </a:p>
        </p:txBody>
      </p:sp>
      <p:sp>
        <p:nvSpPr>
          <p:cNvPr id="5" name="Rounded Rectangle 4"/>
          <p:cNvSpPr/>
          <p:nvPr/>
        </p:nvSpPr>
        <p:spPr>
          <a:xfrm>
            <a:off x="577645" y="3733800"/>
            <a:ext cx="7848600" cy="1676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vi-VN" sz="2000" b="1" dirty="0">
                <a:latin typeface="+mj-lt"/>
              </a:rPr>
              <a:t>Xây dựng nội dung các buổi sinh hoạt chuyên </a:t>
            </a:r>
            <a:r>
              <a:rPr lang="vi-VN" sz="2000" b="1" dirty="0" smtClean="0">
                <a:latin typeface="+mj-lt"/>
              </a:rPr>
              <a:t>môn</a:t>
            </a:r>
            <a:r>
              <a:rPr lang="en-US" sz="2000" b="1" dirty="0" smtClean="0">
                <a:latin typeface="+mj-lt"/>
              </a:rPr>
              <a:t>:</a:t>
            </a:r>
            <a:r>
              <a:rPr lang="vi-VN" sz="2000" dirty="0" smtClean="0">
                <a:latin typeface="+mj-lt"/>
              </a:rPr>
              <a:t> </a:t>
            </a:r>
            <a:r>
              <a:rPr lang="vi-VN" sz="2000" dirty="0">
                <a:latin typeface="+mj-lt"/>
              </a:rPr>
              <a:t>cần có chất lượng, phù hợp nhu cầu thực tế của GV và nhà trường </a:t>
            </a:r>
            <a:r>
              <a:rPr lang="vi-VN" sz="2000" i="1" dirty="0">
                <a:latin typeface="+mj-lt"/>
              </a:rPr>
              <a:t>(cập nhật những nội dung mới về chuyên môn. Rút kinh nghiệm những tồn tại, hạn chế trong thực hiện kế hoạch GD. Gợi ý, định hướng, chia sẻ, nội dung, hình thức, phương pháp tổ chức hoạt động giáo dục sáng tạo, hiệu quả).</a:t>
            </a:r>
            <a:endParaRPr lang="en-US" sz="2000" i="1" dirty="0">
              <a:latin typeface="+mj-lt"/>
            </a:endParaRPr>
          </a:p>
        </p:txBody>
      </p:sp>
      <p:sp>
        <p:nvSpPr>
          <p:cNvPr id="7" name="Content Placeholder 2"/>
          <p:cNvSpPr>
            <a:spLocks noGrp="1"/>
          </p:cNvSpPr>
          <p:nvPr>
            <p:ph idx="1"/>
          </p:nvPr>
        </p:nvSpPr>
        <p:spPr>
          <a:xfrm>
            <a:off x="228600" y="914400"/>
            <a:ext cx="8763000" cy="2286000"/>
          </a:xfrm>
        </p:spPr>
        <p:txBody>
          <a:bodyPr>
            <a:noAutofit/>
          </a:bodyPr>
          <a:lstStyle/>
          <a:p>
            <a:pPr marL="0" indent="0">
              <a:spcBef>
                <a:spcPts val="0"/>
              </a:spcBef>
              <a:buNone/>
            </a:pPr>
            <a:r>
              <a:rPr lang="en-US" sz="2400" b="1" dirty="0">
                <a:latin typeface="Times New Roman" pitchFamily="18" charset="0"/>
              </a:rPr>
              <a:t>2</a:t>
            </a:r>
            <a:r>
              <a:rPr lang="vi-VN" sz="2400" b="1" dirty="0" smtClean="0">
                <a:latin typeface="Times New Roman" pitchFamily="18" charset="0"/>
              </a:rPr>
              <a:t>. </a:t>
            </a:r>
            <a:r>
              <a:rPr lang="en-US" sz="2400" b="1" dirty="0" smtClean="0">
                <a:latin typeface="Times New Roman" pitchFamily="18" charset="0"/>
              </a:rPr>
              <a:t>Sinh hoạt chuyên môn:</a:t>
            </a:r>
            <a:endParaRPr lang="en-US" sz="2400" dirty="0">
              <a:latin typeface="Times New Roman" pitchFamily="18" charset="0"/>
            </a:endParaRPr>
          </a:p>
        </p:txBody>
      </p:sp>
    </p:spTree>
    <p:extLst>
      <p:ext uri="{BB962C8B-B14F-4D97-AF65-F5344CB8AC3E}">
        <p14:creationId xmlns:p14="http://schemas.microsoft.com/office/powerpoint/2010/main" val="3616264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2800" b="1" dirty="0">
                <a:solidFill>
                  <a:srgbClr val="FF0000"/>
                </a:solidFill>
                <a:effectLst>
                  <a:outerShdw blurRad="38100" dist="38100" dir="2700000" algn="tl">
                    <a:srgbClr val="000000">
                      <a:alpha val="43137"/>
                    </a:srgbClr>
                  </a:outerShdw>
                </a:effectLst>
                <a:latin typeface="Times New Roman" pitchFamily="18" charset="0"/>
              </a:rPr>
              <a:t>VI. MỘT SỐ YÊU CẦU CẦN THỰC HIỆN</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3" name="Content Placeholder 2"/>
          <p:cNvSpPr>
            <a:spLocks noGrp="1"/>
          </p:cNvSpPr>
          <p:nvPr>
            <p:ph idx="1"/>
          </p:nvPr>
        </p:nvSpPr>
        <p:spPr>
          <a:xfrm>
            <a:off x="228600" y="5638800"/>
            <a:ext cx="8763000" cy="1447800"/>
          </a:xfrm>
        </p:spPr>
        <p:txBody>
          <a:bodyPr>
            <a:noAutofit/>
          </a:bodyPr>
          <a:lstStyle/>
          <a:p>
            <a:pPr algn="just">
              <a:buFont typeface="Wingdings" pitchFamily="2" charset="2"/>
              <a:buChar char="v"/>
            </a:pPr>
            <a:r>
              <a:rPr lang="vi-VN" sz="2000" b="1" dirty="0" smtClean="0">
                <a:latin typeface="Times New Roman" pitchFamily="18" charset="0"/>
              </a:rPr>
              <a:t>Lưu </a:t>
            </a:r>
            <a:r>
              <a:rPr lang="vi-VN" sz="2000" b="1" dirty="0">
                <a:latin typeface="Times New Roman" pitchFamily="18" charset="0"/>
              </a:rPr>
              <a:t>ý: </a:t>
            </a:r>
            <a:r>
              <a:rPr lang="vi-VN" sz="2000" dirty="0">
                <a:solidFill>
                  <a:srgbClr val="FF0000"/>
                </a:solidFill>
                <a:latin typeface="Times New Roman" pitchFamily="18" charset="0"/>
              </a:rPr>
              <a:t>Hàng năm giáo viên bổ sung, sửa chữa kế hoạch ngày vào cột lưu </a:t>
            </a:r>
            <a:r>
              <a:rPr lang="en-US" sz="2000" dirty="0">
                <a:solidFill>
                  <a:srgbClr val="FF0000"/>
                </a:solidFill>
                <a:latin typeface="Times New Roman" pitchFamily="18" charset="0"/>
              </a:rPr>
              <a:t>ý </a:t>
            </a:r>
            <a:r>
              <a:rPr lang="vi-VN" sz="2000" dirty="0">
                <a:solidFill>
                  <a:srgbClr val="FF0000"/>
                </a:solidFill>
                <a:latin typeface="Times New Roman" pitchFamily="18" charset="0"/>
              </a:rPr>
              <a:t>trong soạn bài phù hợp với điều kiện thực tế của nhóm lớp hoặc bổ sung chỉnh sửa ra sổ nhật ký soạn bài./.</a:t>
            </a:r>
            <a:endParaRPr lang="en-US" sz="2000" dirty="0">
              <a:solidFill>
                <a:srgbClr val="FF0000"/>
              </a:solidFill>
              <a:latin typeface="Times New Roman" pitchFamily="18" charset="0"/>
            </a:endParaRPr>
          </a:p>
        </p:txBody>
      </p:sp>
      <p:sp>
        <p:nvSpPr>
          <p:cNvPr id="4" name="Diamond 3"/>
          <p:cNvSpPr/>
          <p:nvPr/>
        </p:nvSpPr>
        <p:spPr>
          <a:xfrm>
            <a:off x="381000" y="1371600"/>
            <a:ext cx="2057400" cy="1524000"/>
          </a:xfrm>
          <a:prstGeom prst="diamon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b="1" dirty="0" smtClean="0">
                <a:latin typeface="Times New Roman" pitchFamily="18" charset="0"/>
                <a:cs typeface="Times New Roman" pitchFamily="18" charset="0"/>
              </a:rPr>
              <a:t>FILE 1</a:t>
            </a:r>
            <a:endParaRPr lang="en-US" sz="2000" b="1" dirty="0">
              <a:latin typeface="Times New Roman" pitchFamily="18" charset="0"/>
              <a:cs typeface="Times New Roman" pitchFamily="18" charset="0"/>
            </a:endParaRPr>
          </a:p>
        </p:txBody>
      </p:sp>
      <p:sp>
        <p:nvSpPr>
          <p:cNvPr id="5" name="Diamond 4"/>
          <p:cNvSpPr/>
          <p:nvPr/>
        </p:nvSpPr>
        <p:spPr>
          <a:xfrm>
            <a:off x="381000" y="3352800"/>
            <a:ext cx="2057400" cy="2057400"/>
          </a:xfrm>
          <a:prstGeom prst="diamon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b="1" dirty="0" smtClean="0">
                <a:latin typeface="Times New Roman" pitchFamily="18" charset="0"/>
                <a:cs typeface="Times New Roman" pitchFamily="18" charset="0"/>
              </a:rPr>
              <a:t>FILE 2</a:t>
            </a:r>
          </a:p>
          <a:p>
            <a:pPr algn="ctr"/>
            <a:r>
              <a:rPr lang="en-US" sz="2000" b="1" dirty="0" smtClean="0">
                <a:latin typeface="Times New Roman" pitchFamily="18" charset="0"/>
                <a:cs typeface="Times New Roman" pitchFamily="18" charset="0"/>
              </a:rPr>
              <a:t>... FILE 7,8</a:t>
            </a:r>
            <a:endParaRPr lang="en-US" sz="2000" b="1" dirty="0">
              <a:latin typeface="Times New Roman" pitchFamily="18" charset="0"/>
              <a:cs typeface="Times New Roman" pitchFamily="18" charset="0"/>
            </a:endParaRPr>
          </a:p>
        </p:txBody>
      </p:sp>
      <p:sp>
        <p:nvSpPr>
          <p:cNvPr id="6" name="Rounded Rectangle 5"/>
          <p:cNvSpPr/>
          <p:nvPr/>
        </p:nvSpPr>
        <p:spPr>
          <a:xfrm>
            <a:off x="3048000" y="1143000"/>
            <a:ext cx="5867400" cy="7620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vi-VN" sz="2000" dirty="0">
                <a:latin typeface="Times New Roman" pitchFamily="18" charset="0"/>
              </a:rPr>
              <a:t>Mục tiêu giáo dục năm học của nhà </a:t>
            </a:r>
            <a:r>
              <a:rPr lang="vi-VN" sz="2000" dirty="0" smtClean="0">
                <a:latin typeface="Times New Roman" pitchFamily="18" charset="0"/>
              </a:rPr>
              <a:t>trường</a:t>
            </a:r>
            <a:endParaRPr lang="en-US" sz="2000" dirty="0">
              <a:latin typeface="Times New Roman" pitchFamily="18" charset="0"/>
            </a:endParaRPr>
          </a:p>
        </p:txBody>
      </p:sp>
      <p:sp>
        <p:nvSpPr>
          <p:cNvPr id="7" name="Rounded Rectangle 6"/>
          <p:cNvSpPr/>
          <p:nvPr/>
        </p:nvSpPr>
        <p:spPr>
          <a:xfrm>
            <a:off x="3048000" y="2057400"/>
            <a:ext cx="5867400" cy="990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vi-VN" sz="2000" dirty="0">
                <a:latin typeface="Times New Roman" pitchFamily="18" charset="0"/>
              </a:rPr>
              <a:t>Nội dung hoạt động GD năm học, dự kiện chủ đề sự kiện trong năm học, kế hoạch GD tháng của lớp phụ trách</a:t>
            </a:r>
            <a:endParaRPr lang="en-US" sz="2000" dirty="0">
              <a:latin typeface="Times New Roman" pitchFamily="18" charset="0"/>
            </a:endParaRPr>
          </a:p>
        </p:txBody>
      </p:sp>
      <p:sp>
        <p:nvSpPr>
          <p:cNvPr id="8" name="Rounded Rectangle 7"/>
          <p:cNvSpPr/>
          <p:nvPr/>
        </p:nvSpPr>
        <p:spPr>
          <a:xfrm>
            <a:off x="3048000" y="3276600"/>
            <a:ext cx="5867400" cy="2209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vi-VN" sz="2000" dirty="0">
                <a:latin typeface="Times New Roman" pitchFamily="18" charset="0"/>
              </a:rPr>
              <a:t>Lưu kế hoạch hoạt động GD ngày ( mỗi file một loại hoạt động đính kèm mục lục thứ tự tên bài dạy đặt ở trang đầu của mỗi file</a:t>
            </a:r>
            <a:r>
              <a:rPr lang="vi-VN" sz="2000" dirty="0" smtClean="0">
                <a:latin typeface="Times New Roman" pitchFamily="18" charset="0"/>
              </a:rPr>
              <a:t>)</a:t>
            </a:r>
            <a:endParaRPr lang="en-US" sz="2000" dirty="0" smtClean="0">
              <a:latin typeface="Times New Roman" pitchFamily="18" charset="0"/>
            </a:endParaRPr>
          </a:p>
          <a:p>
            <a:pPr algn="just"/>
            <a:r>
              <a:rPr lang="vi-VN" sz="2000" dirty="0">
                <a:latin typeface="Times New Roman" pitchFamily="18" charset="0"/>
              </a:rPr>
              <a:t>Ví dụ:</a:t>
            </a:r>
            <a:endParaRPr lang="en-US" sz="2000" dirty="0">
              <a:latin typeface="Times New Roman" pitchFamily="18" charset="0"/>
            </a:endParaRPr>
          </a:p>
          <a:p>
            <a:pPr algn="just"/>
            <a:r>
              <a:rPr lang="vi-VN" sz="2000" dirty="0">
                <a:latin typeface="Times New Roman" pitchFamily="18" charset="0"/>
              </a:rPr>
              <a:t>+ File 2: Âm nhạc</a:t>
            </a:r>
            <a:endParaRPr lang="en-US" sz="2000" dirty="0">
              <a:latin typeface="Times New Roman" pitchFamily="18" charset="0"/>
            </a:endParaRPr>
          </a:p>
          <a:p>
            <a:pPr algn="just"/>
            <a:r>
              <a:rPr lang="vi-VN" sz="2000" dirty="0">
                <a:latin typeface="Times New Roman" pitchFamily="18" charset="0"/>
              </a:rPr>
              <a:t>+ File 3: Tạo </a:t>
            </a:r>
            <a:r>
              <a:rPr lang="vi-VN" sz="2000" dirty="0" smtClean="0">
                <a:latin typeface="Times New Roman" pitchFamily="18" charset="0"/>
              </a:rPr>
              <a:t>hình</a:t>
            </a:r>
            <a:endParaRPr lang="en-US" sz="2000" dirty="0">
              <a:latin typeface="Times New Roman" pitchFamily="18" charset="0"/>
            </a:endParaRPr>
          </a:p>
        </p:txBody>
      </p:sp>
      <p:sp>
        <p:nvSpPr>
          <p:cNvPr id="9" name="Content Placeholder 2"/>
          <p:cNvSpPr txBox="1">
            <a:spLocks/>
          </p:cNvSpPr>
          <p:nvPr/>
        </p:nvSpPr>
        <p:spPr>
          <a:xfrm>
            <a:off x="228600" y="609600"/>
            <a:ext cx="8763000" cy="2286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Font typeface="Arial" pitchFamily="34" charset="0"/>
              <a:buNone/>
            </a:pPr>
            <a:r>
              <a:rPr lang="en-US" sz="2000" b="1" dirty="0" smtClean="0">
                <a:latin typeface="Times New Roman" pitchFamily="18" charset="0"/>
              </a:rPr>
              <a:t>2</a:t>
            </a:r>
            <a:r>
              <a:rPr lang="vi-VN" sz="2000" b="1" dirty="0" smtClean="0">
                <a:latin typeface="Times New Roman" pitchFamily="18" charset="0"/>
              </a:rPr>
              <a:t>. </a:t>
            </a:r>
            <a:r>
              <a:rPr lang="en-US" sz="2000" b="1" dirty="0" smtClean="0">
                <a:latin typeface="Times New Roman" pitchFamily="18" charset="0"/>
              </a:rPr>
              <a:t>Lưu KHGD tại lớp:</a:t>
            </a:r>
            <a:endParaRPr lang="en-US" sz="2000" dirty="0">
              <a:latin typeface="Times New Roman" pitchFamily="18" charset="0"/>
            </a:endParaRPr>
          </a:p>
        </p:txBody>
      </p:sp>
      <p:cxnSp>
        <p:nvCxnSpPr>
          <p:cNvPr id="11" name="Straight Arrow Connector 10"/>
          <p:cNvCxnSpPr>
            <a:stCxn id="4" idx="3"/>
            <a:endCxn id="6" idx="1"/>
          </p:cNvCxnSpPr>
          <p:nvPr/>
        </p:nvCxnSpPr>
        <p:spPr>
          <a:xfrm flipV="1">
            <a:off x="2438400" y="1524000"/>
            <a:ext cx="609600" cy="609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3"/>
            <a:endCxn id="7" idx="1"/>
          </p:cNvCxnSpPr>
          <p:nvPr/>
        </p:nvCxnSpPr>
        <p:spPr>
          <a:xfrm>
            <a:off x="2438400" y="2133600"/>
            <a:ext cx="609600" cy="4191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5" idx="3"/>
            <a:endCxn id="8" idx="1"/>
          </p:cNvCxnSpPr>
          <p:nvPr/>
        </p:nvCxnSpPr>
        <p:spPr>
          <a:xfrm>
            <a:off x="2438400" y="4381500"/>
            <a:ext cx="6096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3973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wipe(down)">
                                      <p:cBhvr>
                                        <p:cTn id="16" dur="500"/>
                                        <p:tgtEl>
                                          <p:spTgt spid="11"/>
                                        </p:tgtEl>
                                      </p:cBhvr>
                                    </p:animEffect>
                                  </p:childTnLst>
                                </p:cTn>
                              </p:par>
                            </p:childTnLst>
                          </p:cTn>
                        </p:par>
                        <p:par>
                          <p:cTn id="17" fill="hold">
                            <p:stCondLst>
                              <p:cond delay="500"/>
                            </p:stCondLst>
                            <p:childTnLst>
                              <p:par>
                                <p:cTn id="18" presetID="22" presetClass="entr" presetSubtype="4"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left)">
                                      <p:cBhvr>
                                        <p:cTn id="25" dur="500"/>
                                        <p:tgtEl>
                                          <p:spTgt spid="13"/>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wipe(left)">
                                      <p:cBhvr>
                                        <p:cTn id="34" dur="500"/>
                                        <p:tgtEl>
                                          <p:spTgt spid="5"/>
                                        </p:tgtEl>
                                      </p:cBhvr>
                                    </p:animEffect>
                                  </p:childTnLst>
                                </p:cTn>
                              </p:par>
                            </p:childTnLst>
                          </p:cTn>
                        </p:par>
                        <p:par>
                          <p:cTn id="35" fill="hold">
                            <p:stCondLst>
                              <p:cond delay="500"/>
                            </p:stCondLst>
                            <p:childTnLst>
                              <p:par>
                                <p:cTn id="36" presetID="22" presetClass="entr" presetSubtype="8" fill="hold" nodeType="after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left)">
                                      <p:cBhvr>
                                        <p:cTn id="38" dur="500"/>
                                        <p:tgtEl>
                                          <p:spTgt spid="15"/>
                                        </p:tgtEl>
                                      </p:cBhvr>
                                    </p:animEffect>
                                  </p:childTnLst>
                                </p:cTn>
                              </p:par>
                            </p:childTnLst>
                          </p:cTn>
                        </p:par>
                        <p:par>
                          <p:cTn id="39" fill="hold">
                            <p:stCondLst>
                              <p:cond delay="1000"/>
                            </p:stCondLst>
                            <p:childTnLst>
                              <p:par>
                                <p:cTn id="40" presetID="22" presetClass="entr" presetSubtype="8"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wipe(left)">
                                      <p:cBhvr>
                                        <p:cTn id="42" dur="500"/>
                                        <p:tgtEl>
                                          <p:spTgt spid="8"/>
                                        </p:tgtEl>
                                      </p:cBhvr>
                                    </p:animEffect>
                                  </p:childTnLst>
                                </p:cTn>
                              </p:par>
                            </p:childTnLst>
                          </p:cTn>
                        </p:par>
                        <p:par>
                          <p:cTn id="43" fill="hold">
                            <p:stCondLst>
                              <p:cond delay="1500"/>
                            </p:stCondLst>
                            <p:childTnLst>
                              <p:par>
                                <p:cTn id="44" presetID="22" presetClass="entr" presetSubtype="8" fill="hold" grpId="0" nodeType="afterEffect">
                                  <p:stCondLst>
                                    <p:cond delay="0"/>
                                  </p:stCondLst>
                                  <p:childTnLst>
                                    <p:set>
                                      <p:cBhvr>
                                        <p:cTn id="45" dur="1" fill="hold">
                                          <p:stCondLst>
                                            <p:cond delay="0"/>
                                          </p:stCondLst>
                                        </p:cTn>
                                        <p:tgtEl>
                                          <p:spTgt spid="3">
                                            <p:txEl>
                                              <p:pRg st="0" end="0"/>
                                            </p:txEl>
                                          </p:spTgt>
                                        </p:tgtEl>
                                        <p:attrNameLst>
                                          <p:attrName>style.visibility</p:attrName>
                                        </p:attrNameLst>
                                      </p:cBhvr>
                                      <p:to>
                                        <p:strVal val="visible"/>
                                      </p:to>
                                    </p:set>
                                    <p:animEffect transition="in" filter="wipe(left)">
                                      <p:cBhvr>
                                        <p:cTn id="4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P spid="8" grpId="0" animBg="1"/>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14" name="Rectangle 13"/>
          <p:cNvSpPr/>
          <p:nvPr/>
        </p:nvSpPr>
        <p:spPr>
          <a:xfrm>
            <a:off x="1054473" y="2967335"/>
            <a:ext cx="703506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Xin </a:t>
            </a:r>
            <a:r>
              <a:rPr lang="en-US" sz="54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ch</a:t>
            </a:r>
            <a:r>
              <a:rPr lang="en-US" sz="5400" b="1" cap="none" spc="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ân </a:t>
            </a: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thành cảm ơn!</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482991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 NỘI DUNG</a:t>
            </a:r>
            <a:endParaRPr lang="en-US"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Rounded Rectangle 4"/>
          <p:cNvSpPr/>
          <p:nvPr/>
        </p:nvSpPr>
        <p:spPr>
          <a:xfrm>
            <a:off x="381000" y="1447800"/>
            <a:ext cx="8382000" cy="91440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2200" b="1" dirty="0" smtClean="0">
                <a:latin typeface="Times New Roman" pitchFamily="18" charset="0"/>
                <a:cs typeface="Times New Roman" pitchFamily="18" charset="0"/>
              </a:rPr>
              <a:t>1. </a:t>
            </a:r>
            <a:r>
              <a:rPr lang="vi-VN" sz="2200" b="1" dirty="0" smtClean="0">
                <a:latin typeface="Times New Roman" pitchFamily="18" charset="0"/>
                <a:cs typeface="Times New Roman" pitchFamily="18" charset="0"/>
              </a:rPr>
              <a:t>Thực </a:t>
            </a:r>
            <a:r>
              <a:rPr lang="vi-VN" sz="2200" b="1" dirty="0">
                <a:latin typeface="Times New Roman" pitchFamily="18" charset="0"/>
                <a:cs typeface="Times New Roman" pitchFamily="18" charset="0"/>
              </a:rPr>
              <a:t>trạng </a:t>
            </a:r>
            <a:r>
              <a:rPr lang="vi-VN" sz="2200" b="1" dirty="0" smtClean="0">
                <a:latin typeface="Times New Roman" pitchFamily="18" charset="0"/>
                <a:cs typeface="Times New Roman" pitchFamily="18" charset="0"/>
              </a:rPr>
              <a:t>c</a:t>
            </a:r>
            <a:r>
              <a:rPr lang="en-US" sz="2200" b="1" dirty="0">
                <a:latin typeface="Times New Roman" pitchFamily="18" charset="0"/>
                <a:cs typeface="Times New Roman" pitchFamily="18" charset="0"/>
              </a:rPr>
              <a:t>ô</a:t>
            </a:r>
            <a:r>
              <a:rPr lang="vi-VN" sz="2200" b="1" dirty="0" smtClean="0">
                <a:latin typeface="Times New Roman" pitchFamily="18" charset="0"/>
                <a:cs typeface="Times New Roman" pitchFamily="18" charset="0"/>
              </a:rPr>
              <a:t>ng </a:t>
            </a:r>
            <a:r>
              <a:rPr lang="vi-VN" sz="2200" b="1" dirty="0">
                <a:latin typeface="Times New Roman" pitchFamily="18" charset="0"/>
                <a:cs typeface="Times New Roman" pitchFamily="18" charset="0"/>
              </a:rPr>
              <a:t>tác xây dựng kế hoạch GD thực hiện chương trình GDMN</a:t>
            </a:r>
            <a:r>
              <a:rPr lang="vi-VN" sz="2200" b="1" dirty="0" smtClean="0">
                <a:latin typeface="Times New Roman" pitchFamily="18" charset="0"/>
                <a:cs typeface="Times New Roman" pitchFamily="18" charset="0"/>
              </a:rPr>
              <a:t>.</a:t>
            </a:r>
            <a:endParaRPr lang="en-US" sz="2200" b="1" dirty="0">
              <a:latin typeface="Times New Roman" pitchFamily="18" charset="0"/>
              <a:cs typeface="Times New Roman" pitchFamily="18" charset="0"/>
            </a:endParaRPr>
          </a:p>
        </p:txBody>
      </p:sp>
      <p:sp>
        <p:nvSpPr>
          <p:cNvPr id="6" name="Rounded Rectangle 5"/>
          <p:cNvSpPr/>
          <p:nvPr/>
        </p:nvSpPr>
        <p:spPr>
          <a:xfrm>
            <a:off x="381000" y="2552700"/>
            <a:ext cx="8382000" cy="9144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en-US" sz="2200" b="1" dirty="0" smtClean="0">
                <a:latin typeface="Times New Roman" pitchFamily="18" charset="0"/>
                <a:cs typeface="Times New Roman" pitchFamily="18" charset="0"/>
              </a:rPr>
              <a:t>2. </a:t>
            </a:r>
            <a:r>
              <a:rPr lang="vi-VN" sz="2200" b="1" dirty="0" smtClean="0">
                <a:latin typeface="Times New Roman" pitchFamily="18" charset="0"/>
                <a:cs typeface="Times New Roman" pitchFamily="18" charset="0"/>
              </a:rPr>
              <a:t>Định </a:t>
            </a:r>
            <a:r>
              <a:rPr lang="vi-VN" sz="2200" b="1" dirty="0">
                <a:latin typeface="Times New Roman" pitchFamily="18" charset="0"/>
                <a:cs typeface="Times New Roman" pitchFamily="18" charset="0"/>
              </a:rPr>
              <a:t>hướng đổi mới trong công tác quản lý và xây dựng kế hoạch giáo dục.</a:t>
            </a:r>
            <a:endParaRPr lang="en-US" sz="2200" b="1" dirty="0">
              <a:latin typeface="Times New Roman" pitchFamily="18" charset="0"/>
              <a:cs typeface="Times New Roman" pitchFamily="18" charset="0"/>
            </a:endParaRPr>
          </a:p>
        </p:txBody>
      </p:sp>
      <p:sp>
        <p:nvSpPr>
          <p:cNvPr id="7" name="Rounded Rectangle 6"/>
          <p:cNvSpPr/>
          <p:nvPr/>
        </p:nvSpPr>
        <p:spPr>
          <a:xfrm>
            <a:off x="381000" y="3657600"/>
            <a:ext cx="8382000" cy="8382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just"/>
            <a:r>
              <a:rPr lang="en-US" sz="2200" b="1" dirty="0" smtClean="0">
                <a:latin typeface="Times New Roman" pitchFamily="18" charset="0"/>
                <a:cs typeface="Times New Roman" pitchFamily="18" charset="0"/>
              </a:rPr>
              <a:t>3. </a:t>
            </a:r>
            <a:r>
              <a:rPr lang="vi-VN" sz="2200" b="1" dirty="0" smtClean="0">
                <a:latin typeface="Times New Roman" pitchFamily="18" charset="0"/>
                <a:cs typeface="Times New Roman" pitchFamily="18" charset="0"/>
              </a:rPr>
              <a:t>Các </a:t>
            </a:r>
            <a:r>
              <a:rPr lang="vi-VN" sz="2200" b="1" dirty="0">
                <a:latin typeface="Times New Roman" pitchFamily="18" charset="0"/>
                <a:cs typeface="Times New Roman" pitchFamily="18" charset="0"/>
              </a:rPr>
              <a:t>loại kế hoạch thực hiện chương trình giáo dục Mầm non.</a:t>
            </a:r>
            <a:endParaRPr lang="en-US" sz="2200" b="1" dirty="0">
              <a:latin typeface="Times New Roman" pitchFamily="18" charset="0"/>
              <a:cs typeface="Times New Roman" pitchFamily="18" charset="0"/>
            </a:endParaRPr>
          </a:p>
        </p:txBody>
      </p:sp>
      <p:sp>
        <p:nvSpPr>
          <p:cNvPr id="8" name="Rounded Rectangle 7"/>
          <p:cNvSpPr/>
          <p:nvPr/>
        </p:nvSpPr>
        <p:spPr>
          <a:xfrm>
            <a:off x="381000" y="4686300"/>
            <a:ext cx="8382000" cy="9144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2200" b="1" dirty="0" smtClean="0">
                <a:latin typeface="Times New Roman" pitchFamily="18" charset="0"/>
                <a:cs typeface="Times New Roman" pitchFamily="18" charset="0"/>
              </a:rPr>
              <a:t>4. </a:t>
            </a:r>
            <a:r>
              <a:rPr lang="vi-VN" sz="2200" b="1" dirty="0" smtClean="0">
                <a:latin typeface="Times New Roman" pitchFamily="18" charset="0"/>
                <a:cs typeface="Times New Roman" pitchFamily="18" charset="0"/>
              </a:rPr>
              <a:t>Hướng </a:t>
            </a:r>
            <a:r>
              <a:rPr lang="vi-VN" sz="2200" b="1" dirty="0">
                <a:latin typeface="Times New Roman" pitchFamily="18" charset="0"/>
                <a:cs typeface="Times New Roman" pitchFamily="18" charset="0"/>
              </a:rPr>
              <a:t>dẫn các bước xây dựng kế hoạch giáo dục gồm: Kế hoạch năm học, kế hoạch tháng, kế hoạch ngày.</a:t>
            </a:r>
            <a:endParaRPr lang="en-US" sz="2200" b="1" dirty="0">
              <a:latin typeface="Times New Roman" pitchFamily="18" charset="0"/>
              <a:cs typeface="Times New Roman" pitchFamily="18" charset="0"/>
            </a:endParaRPr>
          </a:p>
        </p:txBody>
      </p:sp>
      <p:sp>
        <p:nvSpPr>
          <p:cNvPr id="9" name="Rounded Rectangle 8"/>
          <p:cNvSpPr/>
          <p:nvPr/>
        </p:nvSpPr>
        <p:spPr>
          <a:xfrm>
            <a:off x="381000" y="5791200"/>
            <a:ext cx="8382000" cy="8382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just"/>
            <a:r>
              <a:rPr lang="en-US" sz="2200" b="1" dirty="0" smtClean="0">
                <a:latin typeface="Times New Roman" pitchFamily="18" charset="0"/>
                <a:cs typeface="Times New Roman" pitchFamily="18" charset="0"/>
              </a:rPr>
              <a:t>5. </a:t>
            </a:r>
            <a:r>
              <a:rPr lang="vi-VN" sz="2200" b="1" dirty="0" smtClean="0">
                <a:latin typeface="Times New Roman" pitchFamily="18" charset="0"/>
                <a:cs typeface="Times New Roman" pitchFamily="18" charset="0"/>
              </a:rPr>
              <a:t>Chia </a:t>
            </a:r>
            <a:r>
              <a:rPr lang="vi-VN" sz="2200" b="1" dirty="0">
                <a:latin typeface="Times New Roman" pitchFamily="18" charset="0"/>
                <a:cs typeface="Times New Roman" pitchFamily="18" charset="0"/>
              </a:rPr>
              <a:t>nhóm thảo luận và thực hành xây dựng kế hoạch thực hiện chương trình giáo dục.</a:t>
            </a:r>
            <a:endParaRPr lang="en-US" sz="2200" b="1" dirty="0">
              <a:latin typeface="Times New Roman" pitchFamily="18" charset="0"/>
              <a:cs typeface="Times New Roman" pitchFamily="18" charset="0"/>
            </a:endParaRPr>
          </a:p>
        </p:txBody>
      </p:sp>
    </p:spTree>
    <p:extLst>
      <p:ext uri="{BB962C8B-B14F-4D97-AF65-F5344CB8AC3E}">
        <p14:creationId xmlns:p14="http://schemas.microsoft.com/office/powerpoint/2010/main" val="520706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left)">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I. THỰC </a:t>
            </a:r>
            <a:r>
              <a:rPr lang="en-US" sz="2800" b="1" dirty="0">
                <a:solidFill>
                  <a:srgbClr val="FF0000"/>
                </a:solidFill>
                <a:effectLst>
                  <a:outerShdw blurRad="38100" dist="38100" dir="2700000" algn="tl">
                    <a:srgbClr val="000000">
                      <a:alpha val="43137"/>
                    </a:srgbClr>
                  </a:outerShdw>
                </a:effectLst>
                <a:latin typeface="Times New Roman" pitchFamily="18" charset="0"/>
              </a:rPr>
              <a:t>TRẠNG CÔNG TÁC XÂY DỰNG KHGD THỰC HIỆN CHƯƠNG TRÌNH </a:t>
            </a:r>
            <a:r>
              <a:rPr lang="vi-VN" sz="2800" b="1" dirty="0">
                <a:solidFill>
                  <a:srgbClr val="FF0000"/>
                </a:solidFill>
                <a:effectLst>
                  <a:outerShdw blurRad="38100" dist="38100" dir="2700000" algn="tl">
                    <a:srgbClr val="000000">
                      <a:alpha val="43137"/>
                    </a:srgbClr>
                  </a:outerShdw>
                </a:effectLst>
                <a:latin typeface="Times New Roman" pitchFamily="18" charset="0"/>
              </a:rPr>
              <a:t>GDMN</a:t>
            </a:r>
            <a:r>
              <a:rPr lang="en-US" sz="2800" b="1" dirty="0">
                <a:solidFill>
                  <a:srgbClr val="FF0000"/>
                </a:solidFill>
                <a:effectLst>
                  <a:outerShdw blurRad="38100" dist="38100" dir="2700000" algn="tl">
                    <a:srgbClr val="000000">
                      <a:alpha val="43137"/>
                    </a:srgbClr>
                  </a:outerShdw>
                </a:effectLst>
                <a:latin typeface="Times New Roman" pitchFamily="18" charset="0"/>
              </a:rPr>
              <a:t>:</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7" name="Oval 6"/>
          <p:cNvSpPr/>
          <p:nvPr/>
        </p:nvSpPr>
        <p:spPr>
          <a:xfrm>
            <a:off x="228600" y="1828800"/>
            <a:ext cx="8686800" cy="46482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dirty="0"/>
          </a:p>
        </p:txBody>
      </p:sp>
      <p:sp>
        <p:nvSpPr>
          <p:cNvPr id="8" name="Content Placeholder 2"/>
          <p:cNvSpPr>
            <a:spLocks noGrp="1"/>
          </p:cNvSpPr>
          <p:nvPr>
            <p:ph idx="1"/>
          </p:nvPr>
        </p:nvSpPr>
        <p:spPr>
          <a:xfrm>
            <a:off x="457200" y="1981200"/>
            <a:ext cx="8229600" cy="4114800"/>
          </a:xfrm>
        </p:spPr>
        <p:txBody>
          <a:bodyPr>
            <a:noAutofit/>
          </a:bodyPr>
          <a:lstStyle/>
          <a:p>
            <a:pPr marL="0" indent="0" algn="ctr">
              <a:buNone/>
            </a:pPr>
            <a:endParaRPr lang="en-US" sz="4000" b="1" dirty="0" smtClean="0">
              <a:latin typeface="Times New Roman" pitchFamily="18" charset="0"/>
            </a:endParaRPr>
          </a:p>
          <a:p>
            <a:pPr marL="0" indent="0" algn="ctr">
              <a:buNone/>
            </a:pPr>
            <a:r>
              <a:rPr lang="en-US" sz="4000" b="1" dirty="0" smtClean="0">
                <a:latin typeface="Times New Roman" pitchFamily="18" charset="0"/>
              </a:rPr>
              <a:t>Câu hỏi:</a:t>
            </a:r>
          </a:p>
          <a:p>
            <a:pPr marL="0" indent="0" algn="ctr">
              <a:buNone/>
            </a:pPr>
            <a:r>
              <a:rPr lang="vi-VN" sz="4000" b="1" i="1" dirty="0" smtClean="0">
                <a:solidFill>
                  <a:srgbClr val="0000FF"/>
                </a:solidFill>
                <a:latin typeface="Times New Roman" pitchFamily="18" charset="0"/>
              </a:rPr>
              <a:t>Anh</a:t>
            </a:r>
            <a:r>
              <a:rPr lang="vi-VN" sz="4000" b="1" i="1" dirty="0">
                <a:solidFill>
                  <a:srgbClr val="0000FF"/>
                </a:solidFill>
                <a:latin typeface="Times New Roman" pitchFamily="18" charset="0"/>
              </a:rPr>
              <a:t>, chị hãy nêu thực trạng xây dựng kế hoạch GD của </a:t>
            </a:r>
            <a:r>
              <a:rPr lang="vi-VN" sz="4000" b="1" i="1" dirty="0" smtClean="0">
                <a:solidFill>
                  <a:srgbClr val="0000FF"/>
                </a:solidFill>
                <a:latin typeface="Times New Roman" pitchFamily="18" charset="0"/>
              </a:rPr>
              <a:t>quận</a:t>
            </a:r>
            <a:r>
              <a:rPr lang="en-US" sz="4000" b="1" i="1" dirty="0" smtClean="0">
                <a:solidFill>
                  <a:srgbClr val="0000FF"/>
                </a:solidFill>
                <a:latin typeface="Times New Roman" pitchFamily="18" charset="0"/>
              </a:rPr>
              <a:t> và trường nơi anh, chị đang công tác?.</a:t>
            </a:r>
          </a:p>
        </p:txBody>
      </p:sp>
    </p:spTree>
    <p:extLst>
      <p:ext uri="{BB962C8B-B14F-4D97-AF65-F5344CB8AC3E}">
        <p14:creationId xmlns:p14="http://schemas.microsoft.com/office/powerpoint/2010/main" val="217500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8)">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42" presetClass="entr" presetSubtype="0" fill="hold" grpId="0" nodeType="after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500"/>
                                        <p:tgtEl>
                                          <p:spTgt spid="8">
                                            <p:txEl>
                                              <p:pRg st="1" end="1"/>
                                            </p:txEl>
                                          </p:spTgt>
                                        </p:tgtEl>
                                      </p:cBhvr>
                                    </p:animEffect>
                                    <p:anim calcmode="lin" valueType="num">
                                      <p:cBhvr>
                                        <p:cTn id="16"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7" dur="5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par>
                          <p:cTn id="18" fill="hold">
                            <p:stCondLst>
                              <p:cond delay="1500"/>
                            </p:stCondLst>
                            <p:childTnLst>
                              <p:par>
                                <p:cTn id="19" presetID="42" presetClass="entr" presetSubtype="0" fill="hold" grpId="0" nodeType="after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500"/>
                                        <p:tgtEl>
                                          <p:spTgt spid="8">
                                            <p:txEl>
                                              <p:pRg st="2" end="2"/>
                                            </p:txEl>
                                          </p:spTgt>
                                        </p:tgtEl>
                                      </p:cBhvr>
                                    </p:animEffect>
                                    <p:anim calcmode="lin" valueType="num">
                                      <p:cBhvr>
                                        <p:cTn id="2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THÔNG TIN PHẢN HỒI</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Rounded Rectangle 3"/>
          <p:cNvSpPr/>
          <p:nvPr/>
        </p:nvSpPr>
        <p:spPr>
          <a:xfrm>
            <a:off x="304800" y="914400"/>
            <a:ext cx="8458200" cy="1600200"/>
          </a:xfrm>
          <a:prstGeom prst="roundRect">
            <a:avLst>
              <a:gd name="adj" fmla="val 50000"/>
            </a:avLst>
          </a:prstGeom>
        </p:spPr>
        <p:style>
          <a:lnRef idx="1">
            <a:schemeClr val="accent1"/>
          </a:lnRef>
          <a:fillRef idx="3">
            <a:schemeClr val="accent1"/>
          </a:fillRef>
          <a:effectRef idx="2">
            <a:schemeClr val="accent1"/>
          </a:effectRef>
          <a:fontRef idx="minor">
            <a:schemeClr val="lt1"/>
          </a:fontRef>
        </p:style>
        <p:txBody>
          <a:bodyPr rtlCol="0" anchor="ctr"/>
          <a:lstStyle/>
          <a:p>
            <a:pPr algn="just">
              <a:spcBef>
                <a:spcPts val="600"/>
              </a:spcBef>
              <a:spcAft>
                <a:spcPts val="600"/>
              </a:spcAft>
            </a:pPr>
            <a:r>
              <a:rPr lang="vi-VN" sz="2400" dirty="0" smtClean="0">
                <a:latin typeface="Times New Roman" pitchFamily="18" charset="0"/>
              </a:rPr>
              <a:t>1</a:t>
            </a:r>
            <a:r>
              <a:rPr lang="vi-VN" sz="2400" dirty="0">
                <a:latin typeface="Times New Roman" pitchFamily="18" charset="0"/>
              </a:rPr>
              <a:t>. Kỹ năng đọc, hiểu Chương trình GDMN của CBQL và GV còn hạn chế dẫn đến việc chưa hiểu và chưa năm rõ được các căn cứ và nguyên tắc cơ bản khi xây dựng kế hoạch giáo dục</a:t>
            </a:r>
            <a:r>
              <a:rPr lang="vi-VN" sz="2400" dirty="0" smtClean="0">
                <a:latin typeface="Times New Roman" pitchFamily="18" charset="0"/>
              </a:rPr>
              <a:t>.</a:t>
            </a:r>
            <a:endParaRPr lang="en-US" sz="2400" dirty="0">
              <a:latin typeface="Times New Roman" pitchFamily="18" charset="0"/>
            </a:endParaRPr>
          </a:p>
        </p:txBody>
      </p:sp>
      <p:sp>
        <p:nvSpPr>
          <p:cNvPr id="7" name="Rounded Rectangle 6"/>
          <p:cNvSpPr/>
          <p:nvPr/>
        </p:nvSpPr>
        <p:spPr>
          <a:xfrm>
            <a:off x="304800" y="2667000"/>
            <a:ext cx="8458200" cy="1752600"/>
          </a:xfrm>
          <a:prstGeom prst="roundRect">
            <a:avLst>
              <a:gd name="adj" fmla="val 50000"/>
            </a:avLst>
          </a:prstGeom>
        </p:spPr>
        <p:style>
          <a:lnRef idx="1">
            <a:schemeClr val="accent4"/>
          </a:lnRef>
          <a:fillRef idx="3">
            <a:schemeClr val="accent4"/>
          </a:fillRef>
          <a:effectRef idx="2">
            <a:schemeClr val="accent4"/>
          </a:effectRef>
          <a:fontRef idx="minor">
            <a:schemeClr val="lt1"/>
          </a:fontRef>
        </p:style>
        <p:txBody>
          <a:bodyPr rtlCol="0" anchor="ctr"/>
          <a:lstStyle/>
          <a:p>
            <a:pPr algn="just"/>
            <a:r>
              <a:rPr lang="vi-VN" sz="2400" dirty="0">
                <a:latin typeface="Times New Roman" pitchFamily="18" charset="0"/>
              </a:rPr>
              <a:t>2. Nội dung giáo dục được thực hiện lồng ghép tích hợp theo chủ đề, chủ đề bao trùm toàn bộ nội dung giáo dục làm cho giáo viên gặp rất nhiều khó khăn trong lựa chọn các nội dung và hoạt động.</a:t>
            </a:r>
            <a:endParaRPr lang="en-US" sz="2400" dirty="0">
              <a:latin typeface="Times New Roman" pitchFamily="18" charset="0"/>
            </a:endParaRPr>
          </a:p>
        </p:txBody>
      </p:sp>
      <p:sp>
        <p:nvSpPr>
          <p:cNvPr id="10" name="Rounded Rectangle 9"/>
          <p:cNvSpPr/>
          <p:nvPr/>
        </p:nvSpPr>
        <p:spPr>
          <a:xfrm>
            <a:off x="304800" y="4572000"/>
            <a:ext cx="8458200" cy="2209800"/>
          </a:xfrm>
          <a:prstGeom prst="roundRect">
            <a:avLst>
              <a:gd name="adj"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just">
              <a:spcBef>
                <a:spcPts val="600"/>
              </a:spcBef>
              <a:spcAft>
                <a:spcPts val="600"/>
              </a:spcAft>
            </a:pPr>
            <a:r>
              <a:rPr lang="vi-VN" sz="2400" dirty="0">
                <a:latin typeface="Times New Roman" pitchFamily="18" charset="0"/>
                <a:cs typeface="Times New Roman" pitchFamily="18" charset="0"/>
              </a:rPr>
              <a:t>3. Kế hoạch năm học do các khối lớp độc lập xây dựng, chính vì thế kế hoạch thiếu tính thống nhất, thiếu tính liên thông và đồng tâm phát triển; chưa thể hiện được các nhiệm vụ chuyên môn trọng tâm của năm học do các cấp chỉ đạo cũng như nội dung phát triển của mỗi cơ sở giáo dục mầm non.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1721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8)">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out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out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outVertic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7"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THÔNG TIN PHẢN HỒI</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Oval 3"/>
          <p:cNvSpPr/>
          <p:nvPr/>
        </p:nvSpPr>
        <p:spPr>
          <a:xfrm>
            <a:off x="76200" y="762000"/>
            <a:ext cx="6019800" cy="4572000"/>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spcBef>
                <a:spcPts val="600"/>
              </a:spcBef>
              <a:spcAft>
                <a:spcPts val="600"/>
              </a:spcAft>
            </a:pPr>
            <a:r>
              <a:rPr lang="vi-VN" sz="2400" dirty="0">
                <a:latin typeface="Times New Roman" pitchFamily="18" charset="0"/>
                <a:cs typeface="Times New Roman" pitchFamily="18" charset="0"/>
              </a:rPr>
              <a:t>4. Giáo viên và nhà quản lý chưa có kỹ năng kiểm soát được kết quả thực hiện chương trình dẫn đến việc bỏ sót một số mục tiêu không thực hiện hoặc thiết kế ra nội dung và các hoạt động song không nhằm đạt được mục tiêu. Việc xác định giữa mục tiêu và nội dung còn nhầm lẫn.</a:t>
            </a:r>
            <a:endParaRPr lang="en-US" sz="2400" dirty="0">
              <a:latin typeface="Times New Roman" pitchFamily="18" charset="0"/>
              <a:cs typeface="Times New Roman" pitchFamily="18" charset="0"/>
            </a:endParaRPr>
          </a:p>
        </p:txBody>
      </p:sp>
      <p:sp>
        <p:nvSpPr>
          <p:cNvPr id="6" name="Oval 5"/>
          <p:cNvSpPr/>
          <p:nvPr/>
        </p:nvSpPr>
        <p:spPr>
          <a:xfrm>
            <a:off x="5867400" y="3657600"/>
            <a:ext cx="2971800" cy="28956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spcBef>
                <a:spcPts val="600"/>
              </a:spcBef>
              <a:spcAft>
                <a:spcPts val="600"/>
              </a:spcAft>
            </a:pPr>
            <a:r>
              <a:rPr lang="vi-VN" sz="2400" dirty="0">
                <a:latin typeface="Times New Roman" pitchFamily="18" charset="0"/>
                <a:cs typeface="Times New Roman" pitchFamily="18" charset="0"/>
              </a:rPr>
              <a:t>5. Thực hiện đánh giá trẻ còn mang tính hình thức chưa nhằm mục đích điều chỉnh kế hoạch.</a:t>
            </a:r>
            <a:endParaRPr lang="en-US" sz="2400" dirty="0">
              <a:latin typeface="Times New Roman" pitchFamily="18" charset="0"/>
            </a:endParaRPr>
          </a:p>
        </p:txBody>
      </p:sp>
    </p:spTree>
    <p:extLst>
      <p:ext uri="{BB962C8B-B14F-4D97-AF65-F5344CB8AC3E}">
        <p14:creationId xmlns:p14="http://schemas.microsoft.com/office/powerpoint/2010/main" val="331272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out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II. ĐỊNH HƯỚNG ĐỔI MỚI TRONG CÔNG TÁC QUẢN LÝ VÀ XÂY DỰNG KHGD:</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Rectangle 3"/>
          <p:cNvSpPr/>
          <p:nvPr/>
        </p:nvSpPr>
        <p:spPr>
          <a:xfrm>
            <a:off x="533400" y="1447800"/>
            <a:ext cx="1752600" cy="5105400"/>
          </a:xfrm>
          <a:prstGeom prst="rect">
            <a:avLst/>
          </a:prstGeom>
        </p:spPr>
        <p:style>
          <a:lnRef idx="3">
            <a:schemeClr val="lt1"/>
          </a:lnRef>
          <a:fillRef idx="1">
            <a:schemeClr val="accent1"/>
          </a:fillRef>
          <a:effectRef idx="1">
            <a:schemeClr val="accent1"/>
          </a:effectRef>
          <a:fontRef idx="minor">
            <a:schemeClr val="lt1"/>
          </a:fontRef>
        </p:style>
        <p:txBody>
          <a:bodyPr rtlCol="0" anchor="t"/>
          <a:lstStyle/>
          <a:p>
            <a:pPr algn="ctr"/>
            <a:r>
              <a:rPr lang="vi-VN" sz="2000" b="1" dirty="0">
                <a:latin typeface="+mj-lt"/>
              </a:rPr>
              <a:t>1. CBQL và đội ngũ giáo viên cần hiểu, nắm chắc chương trình GDMN và có kỹ năng xây dựng kế hoạch GD phù </a:t>
            </a:r>
            <a:r>
              <a:rPr lang="vi-VN" sz="2000" b="1" dirty="0" smtClean="0">
                <a:latin typeface="+mj-lt"/>
              </a:rPr>
              <a:t>hợp</a:t>
            </a:r>
            <a:r>
              <a:rPr lang="en-US" sz="2000" b="1" dirty="0" smtClean="0">
                <a:latin typeface="+mj-lt"/>
              </a:rPr>
              <a:t>.</a:t>
            </a:r>
            <a:endParaRPr lang="en-US" sz="2000" b="1" dirty="0">
              <a:latin typeface="+mj-lt"/>
            </a:endParaRPr>
          </a:p>
        </p:txBody>
      </p:sp>
      <p:sp>
        <p:nvSpPr>
          <p:cNvPr id="5" name="Rectangle 4"/>
          <p:cNvSpPr/>
          <p:nvPr/>
        </p:nvSpPr>
        <p:spPr>
          <a:xfrm>
            <a:off x="2514600" y="1447800"/>
            <a:ext cx="1676400" cy="5105400"/>
          </a:xfrm>
          <a:prstGeom prst="rect">
            <a:avLst/>
          </a:prstGeom>
        </p:spPr>
        <p:style>
          <a:lnRef idx="3">
            <a:schemeClr val="lt1"/>
          </a:lnRef>
          <a:fillRef idx="1">
            <a:schemeClr val="accent2"/>
          </a:fillRef>
          <a:effectRef idx="1">
            <a:schemeClr val="accent2"/>
          </a:effectRef>
          <a:fontRef idx="minor">
            <a:schemeClr val="lt1"/>
          </a:fontRef>
        </p:style>
        <p:txBody>
          <a:bodyPr rtlCol="0" anchor="t"/>
          <a:lstStyle/>
          <a:p>
            <a:pPr algn="ctr"/>
            <a:r>
              <a:rPr lang="vi-VN" sz="2000" b="1" dirty="0">
                <a:latin typeface="+mj-lt"/>
              </a:rPr>
              <a:t>2. Ban giám hiệu định hướng mục tiêu phát triển của nhà trường nâng cao so với mục tiêu kết quả mong đợi trong chương trình </a:t>
            </a:r>
            <a:r>
              <a:rPr lang="vi-VN" sz="2000" b="1" dirty="0" smtClean="0">
                <a:latin typeface="+mj-lt"/>
              </a:rPr>
              <a:t>nhằm</a:t>
            </a:r>
            <a:r>
              <a:rPr lang="en-US" sz="2000" b="1" dirty="0" smtClean="0">
                <a:latin typeface="+mj-lt"/>
              </a:rPr>
              <a:t> </a:t>
            </a:r>
            <a:r>
              <a:rPr lang="vi-VN" sz="2000" b="1" dirty="0" smtClean="0">
                <a:latin typeface="+mj-lt"/>
              </a:rPr>
              <a:t>phát </a:t>
            </a:r>
            <a:r>
              <a:rPr lang="vi-VN" sz="2000" b="1" dirty="0">
                <a:latin typeface="+mj-lt"/>
              </a:rPr>
              <a:t>triển thương </a:t>
            </a:r>
            <a:r>
              <a:rPr lang="vi-VN" sz="2000" b="1" dirty="0" smtClean="0">
                <a:latin typeface="+mj-lt"/>
              </a:rPr>
              <a:t>hiệu</a:t>
            </a:r>
            <a:r>
              <a:rPr lang="en-US" sz="2000" b="1" dirty="0" smtClean="0">
                <a:latin typeface="+mj-lt"/>
              </a:rPr>
              <a:t>.</a:t>
            </a:r>
            <a:endParaRPr lang="en-US" sz="2000" b="1" dirty="0">
              <a:latin typeface="+mj-lt"/>
            </a:endParaRPr>
          </a:p>
        </p:txBody>
      </p:sp>
      <p:sp>
        <p:nvSpPr>
          <p:cNvPr id="6" name="Rectangle 5"/>
          <p:cNvSpPr/>
          <p:nvPr/>
        </p:nvSpPr>
        <p:spPr>
          <a:xfrm>
            <a:off x="4419600" y="1447800"/>
            <a:ext cx="1676400" cy="5105400"/>
          </a:xfrm>
          <a:prstGeom prst="rect">
            <a:avLst/>
          </a:prstGeom>
        </p:spPr>
        <p:style>
          <a:lnRef idx="3">
            <a:schemeClr val="lt1"/>
          </a:lnRef>
          <a:fillRef idx="1">
            <a:schemeClr val="accent3"/>
          </a:fillRef>
          <a:effectRef idx="1">
            <a:schemeClr val="accent3"/>
          </a:effectRef>
          <a:fontRef idx="minor">
            <a:schemeClr val="lt1"/>
          </a:fontRef>
        </p:style>
        <p:txBody>
          <a:bodyPr rtlCol="0" anchor="t"/>
          <a:lstStyle/>
          <a:p>
            <a:pPr algn="ctr"/>
            <a:r>
              <a:rPr lang="vi-VN" sz="2000" b="1" dirty="0">
                <a:latin typeface="+mj-lt"/>
              </a:rPr>
              <a:t>3. Kế hoạch các khối lớp được xây dựng theo hướng đồng tâm phát triển, khoa học, sáng </a:t>
            </a:r>
            <a:r>
              <a:rPr lang="vi-VN" sz="2000" b="1" dirty="0" smtClean="0">
                <a:latin typeface="+mj-lt"/>
              </a:rPr>
              <a:t>tạo.</a:t>
            </a:r>
            <a:endParaRPr lang="en-US" sz="2000" b="1" dirty="0">
              <a:latin typeface="+mj-lt"/>
            </a:endParaRPr>
          </a:p>
        </p:txBody>
      </p:sp>
      <p:sp>
        <p:nvSpPr>
          <p:cNvPr id="7" name="Rectangle 6"/>
          <p:cNvSpPr/>
          <p:nvPr/>
        </p:nvSpPr>
        <p:spPr>
          <a:xfrm>
            <a:off x="6324600" y="1447800"/>
            <a:ext cx="2209800" cy="5105400"/>
          </a:xfrm>
          <a:prstGeom prst="rect">
            <a:avLst/>
          </a:prstGeom>
        </p:spPr>
        <p:style>
          <a:lnRef idx="3">
            <a:schemeClr val="lt1"/>
          </a:lnRef>
          <a:fillRef idx="1">
            <a:schemeClr val="accent6"/>
          </a:fillRef>
          <a:effectRef idx="1">
            <a:schemeClr val="accent6"/>
          </a:effectRef>
          <a:fontRef idx="minor">
            <a:schemeClr val="lt1"/>
          </a:fontRef>
        </p:style>
        <p:txBody>
          <a:bodyPr rtlCol="0" anchor="t"/>
          <a:lstStyle/>
          <a:p>
            <a:pPr algn="ctr"/>
            <a:r>
              <a:rPr lang="vi-VN" sz="2000" b="1" dirty="0">
                <a:latin typeface="+mj-lt"/>
              </a:rPr>
              <a:t>4. Kế hoạch chủ đề được thay thế bằng kế hoạch tháng (chủ đề, sự kiện trong năm được lồng ghép trong kế hoạch tháng nếu có), kế hoạch tháng được thiết kế theo từng tuần và theo chế độ sinh hoạt một ngày của trẻ (giảm tải thời gian soạn bài cho giáo viên).</a:t>
            </a:r>
            <a:endParaRPr lang="en-US" sz="2000" b="1" dirty="0">
              <a:latin typeface="+mj-lt"/>
            </a:endParaRPr>
          </a:p>
        </p:txBody>
      </p:sp>
    </p:spTree>
    <p:extLst>
      <p:ext uri="{BB962C8B-B14F-4D97-AF65-F5344CB8AC3E}">
        <p14:creationId xmlns:p14="http://schemas.microsoft.com/office/powerpoint/2010/main" val="2721056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anim calcmode="lin" valueType="num">
                                      <p:cBhvr>
                                        <p:cTn id="13" dur="500" fill="hold"/>
                                        <p:tgtEl>
                                          <p:spTgt spid="4"/>
                                        </p:tgtEl>
                                        <p:attrNameLst>
                                          <p:attrName>ppt_x</p:attrName>
                                        </p:attrNameLst>
                                      </p:cBhvr>
                                      <p:tavLst>
                                        <p:tav tm="0">
                                          <p:val>
                                            <p:strVal val="#ppt_x"/>
                                          </p:val>
                                        </p:tav>
                                        <p:tav tm="100000">
                                          <p:val>
                                            <p:strVal val="#ppt_x"/>
                                          </p:val>
                                        </p:tav>
                                      </p:tavLst>
                                    </p:anim>
                                    <p:anim calcmode="lin" valueType="num">
                                      <p:cBhvr>
                                        <p:cTn id="14"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anim calcmode="lin" valueType="num">
                                      <p:cBhvr>
                                        <p:cTn id="20" dur="500" fill="hold"/>
                                        <p:tgtEl>
                                          <p:spTgt spid="5"/>
                                        </p:tgtEl>
                                        <p:attrNameLst>
                                          <p:attrName>ppt_x</p:attrName>
                                        </p:attrNameLst>
                                      </p:cBhvr>
                                      <p:tavLst>
                                        <p:tav tm="0">
                                          <p:val>
                                            <p:strVal val="#ppt_x"/>
                                          </p:val>
                                        </p:tav>
                                        <p:tav tm="100000">
                                          <p:val>
                                            <p:strVal val="#ppt_x"/>
                                          </p:val>
                                        </p:tav>
                                      </p:tavLst>
                                    </p:anim>
                                    <p:anim calcmode="lin" valueType="num">
                                      <p:cBhvr>
                                        <p:cTn id="21"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anim calcmode="lin" valueType="num">
                                      <p:cBhvr>
                                        <p:cTn id="27" dur="500" fill="hold"/>
                                        <p:tgtEl>
                                          <p:spTgt spid="6"/>
                                        </p:tgtEl>
                                        <p:attrNameLst>
                                          <p:attrName>ppt_x</p:attrName>
                                        </p:attrNameLst>
                                      </p:cBhvr>
                                      <p:tavLst>
                                        <p:tav tm="0">
                                          <p:val>
                                            <p:strVal val="#ppt_x"/>
                                          </p:val>
                                        </p:tav>
                                        <p:tav tm="100000">
                                          <p:val>
                                            <p:strVal val="#ppt_x"/>
                                          </p:val>
                                        </p:tav>
                                      </p:tavLst>
                                    </p:anim>
                                    <p:anim calcmode="lin" valueType="num">
                                      <p:cBhvr>
                                        <p:cTn id="28" dur="5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anim calcmode="lin" valueType="num">
                                      <p:cBhvr>
                                        <p:cTn id="34" dur="500" fill="hold"/>
                                        <p:tgtEl>
                                          <p:spTgt spid="7"/>
                                        </p:tgtEl>
                                        <p:attrNameLst>
                                          <p:attrName>ppt_x</p:attrName>
                                        </p:attrNameLst>
                                      </p:cBhvr>
                                      <p:tavLst>
                                        <p:tav tm="0">
                                          <p:val>
                                            <p:strVal val="#ppt_x"/>
                                          </p:val>
                                        </p:tav>
                                        <p:tav tm="100000">
                                          <p:val>
                                            <p:strVal val="#ppt_x"/>
                                          </p:val>
                                        </p:tav>
                                      </p:tavLst>
                                    </p:anim>
                                    <p:anim calcmode="lin" valueType="num">
                                      <p:cBhvr>
                                        <p:cTn id="35"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Times New Roman" pitchFamily="18" charset="0"/>
              </a:rPr>
              <a:t>II. ĐỊNH HƯỚNG ĐỔI MỚI TRONG CÔNG TÁC QUẢN LÝ VÀ XÂY DỰNG KHGD:</a:t>
            </a:r>
            <a:endParaRPr lang="en-US" sz="2800" dirty="0">
              <a:solidFill>
                <a:srgbClr val="FF0000"/>
              </a:solidFill>
              <a:effectLst>
                <a:outerShdw blurRad="38100" dist="38100" dir="2700000" algn="tl">
                  <a:srgbClr val="000000">
                    <a:alpha val="43137"/>
                  </a:srgbClr>
                </a:outerShdw>
              </a:effectLst>
              <a:latin typeface="Times New Roman" pitchFamily="18" charset="0"/>
            </a:endParaRPr>
          </a:p>
        </p:txBody>
      </p:sp>
      <p:sp>
        <p:nvSpPr>
          <p:cNvPr id="4" name="Rounded Rectangle 3"/>
          <p:cNvSpPr/>
          <p:nvPr/>
        </p:nvSpPr>
        <p:spPr>
          <a:xfrm>
            <a:off x="609600" y="1524000"/>
            <a:ext cx="7924800" cy="21336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t"/>
          <a:lstStyle/>
          <a:p>
            <a:pPr algn="just"/>
            <a:r>
              <a:rPr lang="vi-VN" sz="2000" b="1" dirty="0">
                <a:latin typeface="+mj-lt"/>
              </a:rPr>
              <a:t>5. Bồi dưỡng, nâng cao nhận thức và kỹ năng xây dựng kế hoạch của đội ngũ giáo viên phù hợp điều kiện thực tế. Căn cứ vào trình độ, kinh nghiệm của mỗi giáo viên cho phép những giáo viên có nghiệp vụ sư phạm tốt, có kinh nghiệm xây dựng kế hoạch GD được sử dụng bài soạn của năm học 2016 - 2017 năm tiếp theo 2017 - 2018, chỉ điều chỉnh, bổ sung, điều chỉnh nếu cần.</a:t>
            </a:r>
            <a:endParaRPr lang="en-US" sz="2000" b="1" dirty="0">
              <a:latin typeface="+mj-lt"/>
            </a:endParaRPr>
          </a:p>
        </p:txBody>
      </p:sp>
      <p:sp>
        <p:nvSpPr>
          <p:cNvPr id="8" name="Rounded Rectangle 7"/>
          <p:cNvSpPr/>
          <p:nvPr/>
        </p:nvSpPr>
        <p:spPr>
          <a:xfrm>
            <a:off x="609600" y="3771900"/>
            <a:ext cx="7924800" cy="1447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t"/>
          <a:lstStyle/>
          <a:p>
            <a:pPr algn="just"/>
            <a:r>
              <a:rPr lang="vi-VN" sz="2000" b="1" dirty="0">
                <a:latin typeface="+mj-lt"/>
              </a:rPr>
              <a:t>6. Tăng cường công tác bồi dưỡng giáo viên tiếp cận các phương pháp giáo dục tiên tiến để thiết kế các hoạt động đổi mới hình thức, phương pháp tổ chức nhằm phát huy tối đa sự hứng thú tích cực và khả năng, năng lực của cá nhân trẻ.</a:t>
            </a:r>
            <a:endParaRPr lang="en-US" sz="2000" b="1" dirty="0">
              <a:latin typeface="+mj-lt"/>
            </a:endParaRPr>
          </a:p>
        </p:txBody>
      </p:sp>
      <p:sp>
        <p:nvSpPr>
          <p:cNvPr id="9" name="Rounded Rectangle 8"/>
          <p:cNvSpPr/>
          <p:nvPr/>
        </p:nvSpPr>
        <p:spPr>
          <a:xfrm>
            <a:off x="609600" y="5334000"/>
            <a:ext cx="7924800" cy="1219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t"/>
          <a:lstStyle/>
          <a:p>
            <a:pPr algn="just"/>
            <a:r>
              <a:rPr lang="vi-VN" sz="2000" b="1" dirty="0">
                <a:latin typeface="+mj-lt"/>
              </a:rPr>
              <a:t>7. Đổi mới tư duy quản lý trong việc xây dựng kế hoạch GD của mỗi cơ sở GDMN nhằm thực hiện chương trình GDMN khoa học, hiệu quả, sáng tạo.</a:t>
            </a:r>
            <a:endParaRPr lang="en-US" sz="2000" b="1" dirty="0">
              <a:latin typeface="+mj-lt"/>
            </a:endParaRPr>
          </a:p>
        </p:txBody>
      </p:sp>
    </p:spTree>
    <p:extLst>
      <p:ext uri="{BB962C8B-B14F-4D97-AF65-F5344CB8AC3E}">
        <p14:creationId xmlns:p14="http://schemas.microsoft.com/office/powerpoint/2010/main" val="1574451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PHÒNG GD&amp;amp;ĐT QUẬN LONG BIÊN TRƯỜNG MN ĐÔ THỊ VIỆT HƯNG&amp;quot;&quot;/&gt;&lt;property id=&quot;20307&quot; value=&quot;256&quot;/&gt;&lt;/object&gt;&lt;object type=&quot;3&quot; unique_id=&quot;10006&quot;&gt;&lt;property id=&quot;20148&quot; value=&quot;5&quot;/&gt;&lt;property id=&quot;20300&quot; value=&quot;Slide 3 - &amp;quot;B. TÀI LIỆU THAM KHẢO&amp;quot;&quot;/&gt;&lt;property id=&quot;20307&quot; value=&quot;258&quot;/&gt;&lt;/object&gt;&lt;object type=&quot;3&quot; unique_id=&quot;10010&quot;&gt;&lt;property id=&quot;20148&quot; value=&quot;5&quot;/&gt;&lt;property id=&quot;20300&quot; value=&quot;Slide 8 - &amp;quot;II. ĐỊNH HƯỚNG ĐỔI MỚI TRONG CÔNG TÁC QUẢN LÝ VÀ XÂY DỰNG KHGD:&amp;quot;&quot;/&gt;&lt;property id=&quot;20307&quot; value=&quot;262&quot;/&gt;&lt;/object&gt;&lt;object type=&quot;3&quot; unique_id=&quot;10012&quot;&gt;&lt;property id=&quot;20148&quot; value=&quot;5&quot;/&gt;&lt;property id=&quot;20300&quot; value=&quot;Slide 10 - &amp;quot;III. CÁC LOẠI KẾ HOẠCH THỰC HIỆN CHƯƠNG TRÌNH GDMN&amp;quot;&quot;/&gt;&lt;property id=&quot;20307&quot; value=&quot;264&quot;/&gt;&lt;/object&gt;&lt;object type=&quot;3&quot; unique_id=&quot;10013&quot;&gt;&lt;property id=&quot;20148&quot; value=&quot;5&quot;/&gt;&lt;property id=&quot;20300&quot; value=&quot;Slide 11 - &amp;quot;PHÂN CÔNG THỰC HIỆN&amp;quot;&quot;/&gt;&lt;property id=&quot;20307&quot; value=&quot;265&quot;/&gt;&lt;/object&gt;&lt;object type=&quot;3&quot; unique_id=&quot;10014&quot;&gt;&lt;property id=&quot;20148&quot; value=&quot;5&quot;/&gt;&lt;property id=&quot;20300&quot; value=&quot;Slide 12 - &amp;quot;IV. CÁC BƯỚC XÂY DỰNG KHGD&amp;quot;&quot;/&gt;&lt;property id=&quot;20307&quot; value=&quot;266&quot;/&gt;&lt;/object&gt;&lt;object type=&quot;3&quot; unique_id=&quot;10114&quot;&gt;&lt;property id=&quot;20148&quot; value=&quot;5&quot;/&gt;&lt;property id=&quot;20300&quot; value=&quot;Slide 15 - &amp;quot;VÍ DỤ 1: Từ bước 1 đến bước 3&amp;quot;&quot;/&gt;&lt;property id=&quot;20307&quot; value=&quot;268&quot;/&gt;&lt;/object&gt;&lt;object type=&quot;3&quot; unique_id=&quot;10160&quot;&gt;&lt;property id=&quot;20148&quot; value=&quot;5&quot;/&gt;&lt;property id=&quot;20300&quot; value=&quot;Slide 16&quot;/&gt;&lt;property id=&quot;20307&quot; value=&quot;269&quot;/&gt;&lt;/object&gt;&lt;object type=&quot;3&quot; unique_id=&quot;10337&quot;&gt;&lt;property id=&quot;20148&quot; value=&quot;5&quot;/&gt;&lt;property id=&quot;20300&quot; value=&quot;Slide 17&quot;/&gt;&lt;property id=&quot;20307&quot; value=&quot;270&quot;/&gt;&lt;/object&gt;&lt;object type=&quot;3&quot; unique_id=&quot;10338&quot;&gt;&lt;property id=&quot;20148&quot; value=&quot;5&quot;/&gt;&lt;property id=&quot;20300&quot; value=&quot;Slide 18&quot;/&gt;&lt;property id=&quot;20307&quot; value=&quot;271&quot;/&gt;&lt;/object&gt;&lt;object type=&quot;3&quot; unique_id=&quot;10339&quot;&gt;&lt;property id=&quot;20148&quot; value=&quot;5&quot;/&gt;&lt;property id=&quot;20300&quot; value=&quot;Slide 19&quot;/&gt;&lt;property id=&quot;20307&quot; value=&quot;272&quot;/&gt;&lt;/object&gt;&lt;object type=&quot;3&quot; unique_id=&quot;10340&quot;&gt;&lt;property id=&quot;20148&quot; value=&quot;5&quot;/&gt;&lt;property id=&quot;20300&quot; value=&quot;Slide 20&quot;/&gt;&lt;property id=&quot;20307&quot; value=&quot;273&quot;/&gt;&lt;/object&gt;&lt;object type=&quot;3&quot; unique_id=&quot;10343&quot;&gt;&lt;property id=&quot;20148&quot; value=&quot;5&quot;/&gt;&lt;property id=&quot;20300&quot; value=&quot;Slide 23&quot;/&gt;&lt;property id=&quot;20307&quot; value=&quot;276&quot;/&gt;&lt;/object&gt;&lt;object type=&quot;3&quot; unique_id=&quot;10417&quot;&gt;&lt;property id=&quot;20148&quot; value=&quot;5&quot;/&gt;&lt;property id=&quot;20300&quot; value=&quot;Slide 24 - &amp;quot;DỰ KIẾN NỘI DUNG - HOẠT ĐỘNG NĂM HỌC LỨA TUỔI MGL A1 (Trình bày khổ giấy ngang)&amp;quot;&quot;/&gt;&lt;property id=&quot;20307&quot; value=&quot;278&quot;/&gt;&lt;/object&gt;&lt;object type=&quot;3&quot; unique_id=&quot;10598&quot;&gt;&lt;property id=&quot;20148&quot; value=&quot;5&quot;/&gt;&lt;property id=&quot;20300&quot; value=&quot;Slide 27&quot;/&gt;&lt;property id=&quot;20307&quot; value=&quot;280&quot;/&gt;&lt;/object&gt;&lt;object type=&quot;3&quot; unique_id=&quot;10599&quot;&gt;&lt;property id=&quot;20148&quot; value=&quot;5&quot;/&gt;&lt;property id=&quot;20300&quot; value=&quot;Slide 28&quot;/&gt;&lt;property id=&quot;20307&quot; value=&quot;281&quot;/&gt;&lt;/object&gt;&lt;object type=&quot;3&quot; unique_id=&quot;10684&quot;&gt;&lt;property id=&quot;20148&quot; value=&quot;5&quot;/&gt;&lt;property id=&quot;20300&quot; value=&quot;Slide 29&quot;/&gt;&lt;property id=&quot;20307&quot; value=&quot;282&quot;/&gt;&lt;/object&gt;&lt;object type=&quot;3&quot; unique_id=&quot;10772&quot;&gt;&lt;property id=&quot;20148&quot; value=&quot;5&quot;/&gt;&lt;property id=&quot;20300&quot; value=&quot;Slide 30&quot;/&gt;&lt;property id=&quot;20307&quot; value=&quot;283&quot;/&gt;&lt;/object&gt;&lt;object type=&quot;3&quot; unique_id=&quot;10923&quot;&gt;&lt;property id=&quot;20148&quot; value=&quot;5&quot;/&gt;&lt;property id=&quot;20300&quot; value=&quot;Slide 31&quot;/&gt;&lt;property id=&quot;20307&quot; value=&quot;284&quot;/&gt;&lt;/object&gt;&lt;object type=&quot;3&quot; unique_id=&quot;10924&quot;&gt;&lt;property id=&quot;20148&quot; value=&quot;5&quot;/&gt;&lt;property id=&quot;20300&quot; value=&quot;Slide 32&quot;/&gt;&lt;property id=&quot;20307&quot; value=&quot;285&quot;/&gt;&lt;/object&gt;&lt;object type=&quot;3&quot; unique_id=&quot;10925&quot;&gt;&lt;property id=&quot;20148&quot; value=&quot;5&quot;/&gt;&lt;property id=&quot;20300&quot; value=&quot;Slide 33&quot;/&gt;&lt;property id=&quot;20307&quot; value=&quot;286&quot;/&gt;&lt;/object&gt;&lt;object type=&quot;3&quot; unique_id=&quot;11025&quot;&gt;&lt;property id=&quot;20148&quot; value=&quot;5&quot;/&gt;&lt;property id=&quot;20300&quot; value=&quot;Slide 34 - &amp;quot;V. ĐÁNH GIÁ TRẺ&amp;quot;&quot;/&gt;&lt;property id=&quot;20307&quot; value=&quot;287&quot;/&gt;&lt;/object&gt;&lt;object type=&quot;3&quot; unique_id=&quot;11162&quot;&gt;&lt;property id=&quot;20148&quot; value=&quot;5&quot;/&gt;&lt;property id=&quot;20300&quot; value=&quot;Slide 36 - &amp;quot;VI. MỘT SỐ YÊU CẦU CẦN THỰC HIỆN&amp;quot;&quot;/&gt;&lt;property id=&quot;20307&quot; value=&quot;288&quot;/&gt;&lt;/object&gt;&lt;object type=&quot;3&quot; unique_id=&quot;11524&quot;&gt;&lt;property id=&quot;20148&quot; value=&quot;5&quot;/&gt;&lt;property id=&quot;20300&quot; value=&quot;Slide 14&quot;/&gt;&lt;property id=&quot;20307&quot; value=&quot;290&quot;/&gt;&lt;/object&gt;&lt;object type=&quot;3&quot; unique_id=&quot;12203&quot;&gt;&lt;property id=&quot;20148&quot; value=&quot;5&quot;/&gt;&lt;property id=&quot;20300&quot; value=&quot;Slide 4 - &amp;quot;C. NỘI DUNG&amp;quot;&quot;/&gt;&lt;property id=&quot;20307&quot; value=&quot;299&quot;/&gt;&lt;/object&gt;&lt;object type=&quot;3&quot; unique_id=&quot;12623&quot;&gt;&lt;property id=&quot;20148&quot; value=&quot;5&quot;/&gt;&lt;property id=&quot;20300&quot; value=&quot;Slide 2 - &amp;quot;A. MỤC TIÊU&amp;quot;&quot;/&gt;&lt;property id=&quot;20307&quot; value=&quot;302&quot;/&gt;&lt;/object&gt;&lt;object type=&quot;3&quot; unique_id=&quot;13363&quot;&gt;&lt;property id=&quot;20148&quot; value=&quot;5&quot;/&gt;&lt;property id=&quot;20300&quot; value=&quot;Slide 5 - &amp;quot;I. THỰC TRẠNG CÔNG TÁC XÂY DỰNG KHGD THỰC HIỆN CHƯƠNG TRÌNH GDMN:&amp;quot;&quot;/&gt;&lt;property id=&quot;20307&quot; value=&quot;304&quot;/&gt;&lt;/object&gt;&lt;object type=&quot;3&quot; unique_id=&quot;13364&quot;&gt;&lt;property id=&quot;20148&quot; value=&quot;5&quot;/&gt;&lt;property id=&quot;20300&quot; value=&quot;Slide 6 - &amp;quot;THÔNG TIN PHẢN HỒI&amp;quot;&quot;/&gt;&lt;property id=&quot;20307&quot; value=&quot;303&quot;/&gt;&lt;/object&gt;&lt;object type=&quot;3&quot; unique_id=&quot;13365&quot;&gt;&lt;property id=&quot;20148&quot; value=&quot;5&quot;/&gt;&lt;property id=&quot;20300&quot; value=&quot;Slide 7 - &amp;quot;THÔNG TIN PHẢN HỒI&amp;quot;&quot;/&gt;&lt;property id=&quot;20307&quot; value=&quot;305&quot;/&gt;&lt;/object&gt;&lt;object type=&quot;3&quot; unique_id=&quot;13527&quot;&gt;&lt;property id=&quot;20148&quot; value=&quot;5&quot;/&gt;&lt;property id=&quot;20300&quot; value=&quot;Slide 9 - &amp;quot;II. ĐỊNH HƯỚNG ĐỔI MỚI TRONG CÔNG TÁC QUẢN LÝ VÀ XÂY DỰNG KHGD:&amp;quot;&quot;/&gt;&lt;property id=&quot;20307&quot; value=&quot;307&quot;/&gt;&lt;/object&gt;&lt;object type=&quot;3&quot; unique_id=&quot;14186&quot;&gt;&lt;property id=&quot;20148&quot; value=&quot;5&quot;/&gt;&lt;property id=&quot;20300&quot; value=&quot;Slide 13 - &amp;quot;1.1 XÂY DỰNG MỤC TIÊU GD NĂM HỌC&amp;quot;&quot;/&gt;&lt;property id=&quot;20307&quot; value=&quot;309&quot;/&gt;&lt;/object&gt;&lt;object type=&quot;3&quot; unique_id=&quot;15280&quot;&gt;&lt;property id=&quot;20148&quot; value=&quot;5&quot;/&gt;&lt;property id=&quot;20300&quot; value=&quot;Slide 21 - &amp;quot;1.2. XÂY DỰNG NỘI DUNG, HĐ NĂM HỌC&amp;quot;&quot;/&gt;&lt;property id=&quot;20307&quot; value=&quot;311&quot;/&gt;&lt;/object&gt;&lt;object type=&quot;3&quot; unique_id=&quot;15281&quot;&gt;&lt;property id=&quot;20148&quot; value=&quot;5&quot;/&gt;&lt;property id=&quot;20300&quot; value=&quot;Slide 22&quot;/&gt;&lt;property id=&quot;20307&quot; value=&quot;312&quot;/&gt;&lt;/object&gt;&lt;object type=&quot;3&quot; unique_id=&quot;16145&quot;&gt;&lt;property id=&quot;20148&quot; value=&quot;5&quot;/&gt;&lt;property id=&quot;20300&quot; value=&quot;Slide 25 - &amp;quot;2. XÂY DỰNG KH THÁNG (CĐ, SK VÀ CÁC ND LIÊN QUAN)&amp;quot;&quot;/&gt;&lt;property id=&quot;20307&quot; value=&quot;313&quot;/&gt;&lt;/object&gt;&lt;object type=&quot;3&quot; unique_id=&quot;16146&quot;&gt;&lt;property id=&quot;20148&quot; value=&quot;5&quot;/&gt;&lt;property id=&quot;20300&quot; value=&quot;Slide 26&quot;/&gt;&lt;property id=&quot;20307&quot; value=&quot;314&quot;/&gt;&lt;/object&gt;&lt;object type=&quot;3&quot; unique_id=&quot;16501&quot;&gt;&lt;property id=&quot;20148&quot; value=&quot;5&quot;/&gt;&lt;property id=&quot;20300&quot; value=&quot;Slide 35 - &amp;quot;VI. MỘT SỐ YÊU CẦU CẦN THỰC HIỆN&amp;quot;&quot;/&gt;&lt;property id=&quot;20307&quot; value=&quot;317&quot;/&gt;&lt;/object&gt;&lt;object type=&quot;3&quot; unique_id=&quot;16660&quot;&gt;&lt;property id=&quot;20148&quot; value=&quot;5&quot;/&gt;&lt;property id=&quot;20300&quot; value=&quot;Slide 37 - &amp;quot;VI. MỘT SỐ YÊU CẦU CẦN THỰC HIỆN&amp;quot;&quot;/&gt;&lt;property id=&quot;20307&quot; value=&quot;318&quot;/&gt;&lt;/object&gt;&lt;object type=&quot;3&quot; unique_id=&quot;16661&quot;&gt;&lt;property id=&quot;20148&quot; value=&quot;5&quot;/&gt;&lt;property id=&quot;20300&quot; value=&quot;Slide 38&quot;/&gt;&lt;property id=&quot;20307&quot; value=&quot;319&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415</TotalTime>
  <Words>5738</Words>
  <Application>Microsoft Office PowerPoint</Application>
  <PresentationFormat>On-screen Show (4:3)</PresentationFormat>
  <Paragraphs>796</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PHÒNG GD&amp;ĐT QUẬN LONG BIÊN TRƯỜNG MN ĐÔ THỊ VIỆT HƯNG</vt:lpstr>
      <vt:lpstr>A. MỤC TIÊU</vt:lpstr>
      <vt:lpstr>B. TÀI LIỆU THAM KHẢO</vt:lpstr>
      <vt:lpstr>C. NỘI DUNG</vt:lpstr>
      <vt:lpstr>I. THỰC TRẠNG CÔNG TÁC XÂY DỰNG KHGD THỰC HIỆN CHƯƠNG TRÌNH GDMN:</vt:lpstr>
      <vt:lpstr>THÔNG TIN PHẢN HỒI</vt:lpstr>
      <vt:lpstr>THÔNG TIN PHẢN HỒI</vt:lpstr>
      <vt:lpstr>II. ĐỊNH HƯỚNG ĐỔI MỚI TRONG CÔNG TÁC QUẢN LÝ VÀ XÂY DỰNG KHGD:</vt:lpstr>
      <vt:lpstr>II. ĐỊNH HƯỚNG ĐỔI MỚI TRONG CÔNG TÁC QUẢN LÝ VÀ XÂY DỰNG KHGD:</vt:lpstr>
      <vt:lpstr>III. CÁC LOẠI KẾ HOẠCH THỰC HIỆN CHƯƠNG TRÌNH GDMN</vt:lpstr>
      <vt:lpstr>PHÂN CÔNG THỰC HIỆN</vt:lpstr>
      <vt:lpstr>IV. CÁC BƯỚC XÂY DỰNG KHGD</vt:lpstr>
      <vt:lpstr>1.1 XÂY DỰNG MỤC TIÊU GD NĂM HỌC</vt:lpstr>
      <vt:lpstr>PowerPoint Presentation</vt:lpstr>
      <vt:lpstr>VÍ DỤ 1: Từ bước 1 đến bước 3</vt:lpstr>
      <vt:lpstr>PowerPoint Presentation</vt:lpstr>
      <vt:lpstr>PowerPoint Presentation</vt:lpstr>
      <vt:lpstr>PowerPoint Presentation</vt:lpstr>
      <vt:lpstr>PowerPoint Presentation</vt:lpstr>
      <vt:lpstr>PowerPoint Presentation</vt:lpstr>
      <vt:lpstr>1.2. XÂY DỰNG NỘI DUNG, HĐ NĂM HỌC</vt:lpstr>
      <vt:lpstr>PowerPoint Presentation</vt:lpstr>
      <vt:lpstr>PowerPoint Presentation</vt:lpstr>
      <vt:lpstr>DỰ KIẾN NỘI DUNG - HOẠT ĐỘNG NĂM HỌC LỨA TUỔI MGL A1 (Trình bày khổ giấy ngang)</vt:lpstr>
      <vt:lpstr>2. XÂY DỰNG KH THÁNG (CĐ, SK VÀ CÁC ND LIÊN QUAN)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 ĐÁNH GIÁ TRẺ</vt:lpstr>
      <vt:lpstr>VI. MỘT SỐ YÊU CẦU CẦN THỰC HIỆN</vt:lpstr>
      <vt:lpstr>VI. MỘT SỐ YÊU CẦU CẦN THỰC HIỆN</vt:lpstr>
      <vt:lpstr>VI. MỘT SỐ YÊU CẦU CẦN THỰC HIỆN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PHÒNG GD&amp;ĐT QUẬN LONG BIÊN TRƯỜNG MN ĐÔ THỊ VIỆT HƯNG</dc:title>
  <dc:creator>huy_ctn</dc:creator>
  <cp:lastModifiedBy>huy_ctn</cp:lastModifiedBy>
  <cp:revision>80</cp:revision>
  <dcterms:created xsi:type="dcterms:W3CDTF">2016-07-04T00:19:21Z</dcterms:created>
  <dcterms:modified xsi:type="dcterms:W3CDTF">2016-07-04T10:51:33Z</dcterms:modified>
</cp:coreProperties>
</file>